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2.xml" ContentType="application/vnd.openxmlformats-officedocument.presentationml.slide+xml"/>
  <Override PartName="/ppt/slides/slide78.xml" ContentType="application/vnd.openxmlformats-officedocument.presentationml.slide+xml"/>
  <Override PartName="/ppt/slides/slide77.xml" ContentType="application/vnd.openxmlformats-officedocument.presentationml.slide+xml"/>
  <Override PartName="/ppt/slides/slide76.xml" ContentType="application/vnd.openxmlformats-officedocument.presentationml.slide+xml"/>
  <Override PartName="/ppt/slides/slide75.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74.xml" ContentType="application/vnd.openxmlformats-officedocument.presentationml.slide+xml"/>
  <Override PartName="/ppt/slides/slide73.xml" ContentType="application/vnd.openxmlformats-officedocument.presentationml.slide+xml"/>
  <Override PartName="/ppt/slides/slide7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103.xml" ContentType="application/vnd.openxmlformats-officedocument.presentationml.slide+xml"/>
  <Override PartName="/ppt/slides/slide102.xml" ContentType="application/vnd.openxmlformats-officedocument.presentationml.slide+xml"/>
  <Override PartName="/ppt/slides/slide101.xml" ContentType="application/vnd.openxmlformats-officedocument.presentationml.slide+xml"/>
  <Override PartName="/ppt/slides/slide100.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99.xml" ContentType="application/vnd.openxmlformats-officedocument.presentationml.slide+xml"/>
  <Override PartName="/ppt/slides/slide98.xml" ContentType="application/vnd.openxmlformats-officedocument.presentationml.slide+xml"/>
  <Override PartName="/ppt/slides/slide9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62.xml" ContentType="application/vnd.openxmlformats-officedocument.presentationml.slide+xml"/>
  <Override PartName="/ppt/slides/slide61.xml" ContentType="application/vnd.openxmlformats-officedocument.presentationml.slide+xml"/>
  <Override PartName="/ppt/slides/slide60.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25.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53.xml" ContentType="application/vnd.openxmlformats-officedocument.presentationml.slide+xml"/>
  <Override PartName="/ppt/slides/slide52.xml" ContentType="application/vnd.openxmlformats-officedocument.presentationml.slide+xml"/>
  <Override PartName="/ppt/slides/slide51.xml" ContentType="application/vnd.openxmlformats-officedocument.presentationml.slide+xml"/>
  <Override PartName="/ppt/slides/slide50.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49.xml" ContentType="application/vnd.openxmlformats-officedocument.presentationml.slide+xml"/>
  <Override PartName="/ppt/slides/slide48.xml" ContentType="application/vnd.openxmlformats-officedocument.presentationml.slide+xml"/>
  <Override PartName="/ppt/slides/slide4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6.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115.xml" ContentType="application/vnd.openxmlformats-officedocument.presentationml.slide+xml"/>
  <Override PartName="/ppt/slides/slide9.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notesSlides/notesSlide20.xml" ContentType="application/vnd.openxmlformats-officedocument.presentationml.notesSlide+xml"/>
  <Override PartName="/ppt/notesSlides/notesSlide19.xml" ContentType="application/vnd.openxmlformats-officedocument.presentationml.notesSlide+xml"/>
  <Override PartName="/ppt/notesSlides/notesSlide18.xml" ContentType="application/vnd.openxmlformats-officedocument.presentationml.notesSlide+xml"/>
  <Override PartName="/ppt/notesSlides/notesSlide17.xml" ContentType="application/vnd.openxmlformats-officedocument.presentationml.notesSlide+xml"/>
  <Override PartName="/ppt/notesSlides/notesSlide16.xml" ContentType="application/vnd.openxmlformats-officedocument.presentationml.notesSlide+xml"/>
  <Override PartName="/ppt/notesSlides/notesSlide15.xml" ContentType="application/vnd.openxmlformats-officedocument.presentationml.notesSlide+xml"/>
  <Override PartName="/ppt/notesSlides/notesSlide14.xml" ContentType="application/vnd.openxmlformats-officedocument.presentationml.notesSlide+xml"/>
  <Override PartName="/ppt/notesSlides/notesSlide13.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30.xml" ContentType="application/vnd.openxmlformats-officedocument.presentationml.notesSlide+xml"/>
  <Override PartName="/ppt/notesSlides/notesSlide29.xml" ContentType="application/vnd.openxmlformats-officedocument.presentationml.notesSlide+xml"/>
  <Override PartName="/ppt/notesSlides/notesSlide28.xml" ContentType="application/vnd.openxmlformats-officedocument.presentationml.notesSlide+xml"/>
  <Override PartName="/ppt/notesSlides/notesSlide27.xml" ContentType="application/vnd.openxmlformats-officedocument.presentationml.notesSlide+xml"/>
  <Override PartName="/ppt/notesSlides/notesSlide26.xml" ContentType="application/vnd.openxmlformats-officedocument.presentationml.notesSlide+xml"/>
  <Override PartName="/ppt/notesSlides/notesSlide25.xml" ContentType="application/vnd.openxmlformats-officedocument.presentationml.notesSlide+xml"/>
  <Override PartName="/ppt/notesSlides/notesSlide24.xml" ContentType="application/vnd.openxmlformats-officedocument.presentationml.notesSlide+xml"/>
  <Override PartName="/ppt/notesSlides/notesSlide11.xml" ContentType="application/vnd.openxmlformats-officedocument.presentationml.notesSlide+xml"/>
  <Override PartName="/ppt/notesSlides/notesSlide10.xml" ContentType="application/vnd.openxmlformats-officedocument.presentationml.notesSlide+xml"/>
  <Override PartName="/ppt/notesSlides/notesSlide9.xml" ContentType="application/vnd.openxmlformats-officedocument.presentationml.notesSlide+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notesSlides/notesSlide8.xml" ContentType="application/vnd.openxmlformats-officedocument.presentationml.notesSlide+xml"/>
  <Override PartName="/ppt/notesSlides/notesSlide7.xml" ContentType="application/vnd.openxmlformats-officedocument.presentationml.notesSlide+xml"/>
  <Override PartName="/ppt/notesSlides/notesSlide6.xml" ContentType="application/vnd.openxmlformats-officedocument.presentationml.notesSlide+xml"/>
  <Override PartName="/ppt/notesSlides/notesSlide5.xml" ContentType="application/vnd.openxmlformats-officedocument.presentationml.notesSlide+xml"/>
  <Override PartName="/ppt/notesSlides/notesSlide4.xml" ContentType="application/vnd.openxmlformats-officedocument.presentationml.notesSlide+xml"/>
  <Override PartName="/ppt/notesSlides/notesSlide3.xml" ContentType="application/vnd.openxmlformats-officedocument.presentationml.notesSlide+xml"/>
  <Override PartName="/ppt/notesSlides/notesSlide2.xml" ContentType="application/vnd.openxmlformats-officedocument.presentationml.notesSlide+xml"/>
  <Override PartName="/ppt/notesSlides/notesSlide1.xml" ContentType="application/vnd.openxmlformats-officedocument.presentationml.notesSlide+xml"/>
  <Override PartName="/ppt/notesSlides/notesSlide32.xml" ContentType="application/vnd.openxmlformats-officedocument.presentationml.notesSlide+xml"/>
  <Override PartName="/ppt/notesSlides/notesSlide31.xml" ContentType="application/vnd.openxmlformats-officedocument.presentationml.notesSlide+xml"/>
  <Override PartName="/ppt/notesSlides/notesSlide34.xml" ContentType="application/vnd.openxmlformats-officedocument.presentationml.notesSlide+xml"/>
  <Override PartName="/ppt/notesSlides/notesSlide62.xml" ContentType="application/vnd.openxmlformats-officedocument.presentationml.notesSlide+xml"/>
  <Override PartName="/ppt/notesSlides/notesSlide61.xml" ContentType="application/vnd.openxmlformats-officedocument.presentationml.notesSlide+xml"/>
  <Override PartName="/ppt/notesSlides/notesSlide60.xml" ContentType="application/vnd.openxmlformats-officedocument.presentationml.notesSlide+xml"/>
  <Override PartName="/ppt/notesSlides/notesSlide59.xml" ContentType="application/vnd.openxmlformats-officedocument.presentationml.notesSlide+xml"/>
  <Override PartName="/ppt/notesSlides/notesSlide33.xml" ContentType="application/vnd.openxmlformats-officedocument.presentationml.notesSlide+xml"/>
  <Override PartName="/ppt/notesSlides/notesSlide57.xml" ContentType="application/vnd.openxmlformats-officedocument.presentationml.notesSlide+xml"/>
  <Override PartName="/ppt/notesSlides/notesSlide56.xml" ContentType="application/vnd.openxmlformats-officedocument.presentationml.notesSlide+xml"/>
  <Override PartName="/ppt/notesSlides/notesSlide55.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72.xml" ContentType="application/vnd.openxmlformats-officedocument.presentationml.notesSlide+xml"/>
  <Override PartName="/ppt/notesSlides/notesSlide71.xml" ContentType="application/vnd.openxmlformats-officedocument.presentationml.notesSlide+xml"/>
  <Override PartName="/ppt/notesSlides/notesSlide70.xml" ContentType="application/vnd.openxmlformats-officedocument.presentationml.notesSlide+xml"/>
  <Override PartName="/ppt/notesSlides/notesSlide69.xml" ContentType="application/vnd.openxmlformats-officedocument.presentationml.notesSlide+xml"/>
  <Override PartName="/ppt/notesSlides/notesSlide68.xml" ContentType="application/vnd.openxmlformats-officedocument.presentationml.notesSlide+xml"/>
  <Override PartName="/ppt/notesSlides/notesSlide67.xml" ContentType="application/vnd.openxmlformats-officedocument.presentationml.notesSlide+xml"/>
  <Override PartName="/ppt/notesSlides/notesSlide66.xml" ContentType="application/vnd.openxmlformats-officedocument.presentationml.notesSlide+xml"/>
  <Override PartName="/ppt/notesSlides/notesSlide54.xml" ContentType="application/vnd.openxmlformats-officedocument.presentationml.notesSlide+xml"/>
  <Override PartName="/ppt/notesSlides/notesSlide58.xml" ContentType="application/vnd.openxmlformats-officedocument.presentationml.notesSlide+xml"/>
  <Override PartName="/ppt/notesSlides/notesSlide52.xml" ContentType="application/vnd.openxmlformats-officedocument.presentationml.notesSlide+xml"/>
  <Override PartName="/ppt/notesSlides/notesSlide41.xml" ContentType="application/vnd.openxmlformats-officedocument.presentationml.notesSlide+xml"/>
  <Override PartName="/ppt/notesSlides/notesSlide40.xml" ContentType="application/vnd.openxmlformats-officedocument.presentationml.notesSlide+xml"/>
  <Override PartName="/ppt/notesSlides/notesSlide53.xml" ContentType="application/vnd.openxmlformats-officedocument.presentationml.notesSlide+xml"/>
  <Override PartName="/ppt/notesSlides/notesSlide38.xml" ContentType="application/vnd.openxmlformats-officedocument.presentationml.notesSlide+xml"/>
  <Override PartName="/ppt/notesSlides/notesSlide37.xml" ContentType="application/vnd.openxmlformats-officedocument.presentationml.notesSlide+xml"/>
  <Override PartName="/ppt/notesSlides/notesSlide36.xml" ContentType="application/vnd.openxmlformats-officedocument.presentationml.notesSlide+xml"/>
  <Override PartName="/ppt/notesSlides/notesSlide35.xml" ContentType="application/vnd.openxmlformats-officedocument.presentationml.notesSlide+xml"/>
  <Override PartName="/ppt/notesSlides/notesSlide42.xml" ContentType="application/vnd.openxmlformats-officedocument.presentationml.notesSlide+xml"/>
  <Override PartName="/ppt/notesSlides/notesSlide39.xml" ContentType="application/vnd.openxmlformats-officedocument.presentationml.notesSlide+xml"/>
  <Override PartName="/ppt/notesSlides/notesSlide44.xml" ContentType="application/vnd.openxmlformats-officedocument.presentationml.notesSlide+xml"/>
  <Override PartName="/ppt/notesSlides/notesSlide43.xml" ContentType="application/vnd.openxmlformats-officedocument.presentationml.notesSlide+xml"/>
  <Override PartName="/ppt/notesSlides/notesSlide50.xml" ContentType="application/vnd.openxmlformats-officedocument.presentationml.notesSlide+xml"/>
  <Override PartName="/ppt/notesSlides/notesSlide49.xml" ContentType="application/vnd.openxmlformats-officedocument.presentationml.notesSlide+xml"/>
  <Override PartName="/ppt/notesSlides/notesSlide48.xml" ContentType="application/vnd.openxmlformats-officedocument.presentationml.notesSlide+xml"/>
  <Override PartName="/ppt/notesSlides/notesSlide51.xml" ContentType="application/vnd.openxmlformats-officedocument.presentationml.notesSlide+xml"/>
  <Override PartName="/ppt/notesSlides/notesSlide47.xml" ContentType="application/vnd.openxmlformats-officedocument.presentationml.notesSlide+xml"/>
  <Override PartName="/ppt/notesSlides/notesSlide46.xml" ContentType="application/vnd.openxmlformats-officedocument.presentationml.notesSlide+xml"/>
  <Override PartName="/ppt/notesSlides/notesSlide45.xml" ContentType="application/vnd.openxmlformats-officedocument.presentationml.notesSlide+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7"/>
  </p:notesMasterIdLst>
  <p:sldIdLst>
    <p:sldId id="256" r:id="rId2"/>
    <p:sldId id="258" r:id="rId3"/>
    <p:sldId id="259" r:id="rId4"/>
    <p:sldId id="261" r:id="rId5"/>
    <p:sldId id="266" r:id="rId6"/>
    <p:sldId id="267" r:id="rId7"/>
    <p:sldId id="268" r:id="rId8"/>
    <p:sldId id="270" r:id="rId9"/>
    <p:sldId id="271" r:id="rId10"/>
    <p:sldId id="272" r:id="rId11"/>
    <p:sldId id="273" r:id="rId12"/>
    <p:sldId id="283" r:id="rId13"/>
    <p:sldId id="284" r:id="rId14"/>
    <p:sldId id="285" r:id="rId15"/>
    <p:sldId id="286" r:id="rId16"/>
    <p:sldId id="287" r:id="rId17"/>
    <p:sldId id="289" r:id="rId18"/>
    <p:sldId id="290" r:id="rId19"/>
    <p:sldId id="291" r:id="rId20"/>
    <p:sldId id="292" r:id="rId21"/>
    <p:sldId id="293" r:id="rId22"/>
    <p:sldId id="294" r:id="rId23"/>
    <p:sldId id="295" r:id="rId24"/>
    <p:sldId id="296" r:id="rId25"/>
    <p:sldId id="297" r:id="rId26"/>
    <p:sldId id="298" r:id="rId27"/>
    <p:sldId id="300" r:id="rId28"/>
    <p:sldId id="301" r:id="rId29"/>
    <p:sldId id="302" r:id="rId30"/>
    <p:sldId id="303" r:id="rId31"/>
    <p:sldId id="304" r:id="rId32"/>
    <p:sldId id="305" r:id="rId33"/>
    <p:sldId id="306" r:id="rId34"/>
    <p:sldId id="307" r:id="rId35"/>
    <p:sldId id="308" r:id="rId36"/>
    <p:sldId id="309" r:id="rId37"/>
    <p:sldId id="310" r:id="rId38"/>
    <p:sldId id="311" r:id="rId39"/>
    <p:sldId id="312" r:id="rId40"/>
    <p:sldId id="313" r:id="rId41"/>
    <p:sldId id="314" r:id="rId42"/>
    <p:sldId id="315" r:id="rId43"/>
    <p:sldId id="316" r:id="rId44"/>
    <p:sldId id="317" r:id="rId45"/>
    <p:sldId id="318" r:id="rId46"/>
    <p:sldId id="319" r:id="rId47"/>
    <p:sldId id="320" r:id="rId48"/>
    <p:sldId id="321" r:id="rId49"/>
    <p:sldId id="323" r:id="rId50"/>
    <p:sldId id="324" r:id="rId51"/>
    <p:sldId id="325" r:id="rId52"/>
    <p:sldId id="326" r:id="rId53"/>
    <p:sldId id="330" r:id="rId54"/>
    <p:sldId id="331" r:id="rId55"/>
    <p:sldId id="332" r:id="rId56"/>
    <p:sldId id="333" r:id="rId57"/>
    <p:sldId id="334" r:id="rId58"/>
    <p:sldId id="335" r:id="rId59"/>
    <p:sldId id="336" r:id="rId60"/>
    <p:sldId id="337" r:id="rId61"/>
    <p:sldId id="338" r:id="rId62"/>
    <p:sldId id="339" r:id="rId63"/>
    <p:sldId id="340" r:id="rId64"/>
    <p:sldId id="341" r:id="rId65"/>
    <p:sldId id="343" r:id="rId66"/>
    <p:sldId id="344" r:id="rId67"/>
    <p:sldId id="345" r:id="rId68"/>
    <p:sldId id="346" r:id="rId69"/>
    <p:sldId id="347" r:id="rId70"/>
    <p:sldId id="348" r:id="rId71"/>
    <p:sldId id="349" r:id="rId72"/>
    <p:sldId id="350" r:id="rId73"/>
    <p:sldId id="351" r:id="rId74"/>
    <p:sldId id="352" r:id="rId75"/>
    <p:sldId id="353" r:id="rId76"/>
    <p:sldId id="354" r:id="rId77"/>
    <p:sldId id="355" r:id="rId78"/>
    <p:sldId id="356" r:id="rId79"/>
    <p:sldId id="357" r:id="rId80"/>
    <p:sldId id="358" r:id="rId81"/>
    <p:sldId id="359" r:id="rId82"/>
    <p:sldId id="360" r:id="rId83"/>
    <p:sldId id="361" r:id="rId84"/>
    <p:sldId id="362" r:id="rId85"/>
    <p:sldId id="363" r:id="rId86"/>
    <p:sldId id="364" r:id="rId87"/>
    <p:sldId id="365" r:id="rId88"/>
    <p:sldId id="366" r:id="rId89"/>
    <p:sldId id="367" r:id="rId90"/>
    <p:sldId id="368" r:id="rId91"/>
    <p:sldId id="370" r:id="rId92"/>
    <p:sldId id="371" r:id="rId93"/>
    <p:sldId id="372" r:id="rId94"/>
    <p:sldId id="373" r:id="rId95"/>
    <p:sldId id="374" r:id="rId96"/>
    <p:sldId id="375" r:id="rId97"/>
    <p:sldId id="376" r:id="rId98"/>
    <p:sldId id="377" r:id="rId99"/>
    <p:sldId id="378" r:id="rId100"/>
    <p:sldId id="379" r:id="rId101"/>
    <p:sldId id="380" r:id="rId102"/>
    <p:sldId id="381" r:id="rId103"/>
    <p:sldId id="382" r:id="rId104"/>
    <p:sldId id="383" r:id="rId105"/>
    <p:sldId id="384" r:id="rId106"/>
    <p:sldId id="385" r:id="rId107"/>
    <p:sldId id="388" r:id="rId108"/>
    <p:sldId id="389" r:id="rId109"/>
    <p:sldId id="390" r:id="rId110"/>
    <p:sldId id="391" r:id="rId111"/>
    <p:sldId id="392" r:id="rId112"/>
    <p:sldId id="393" r:id="rId113"/>
    <p:sldId id="394" r:id="rId114"/>
    <p:sldId id="395" r:id="rId115"/>
    <p:sldId id="396" r:id="rId1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7" d="100"/>
          <a:sy n="97" d="100"/>
        </p:scale>
        <p:origin x="-752" y="-5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notesMaster" Target="notesMasters/notesMaster1.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customXml" Target="../customXml/item2.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presProps" Target="presProps.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viewProps" Target="viewProps.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tableStyles" Target="tableStyles.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customXml" Target="../customXml/item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E7BBB7F-CF65-4D61-B419-D63CB03ADBFD}" type="datetimeFigureOut">
              <a:rPr lang="en-US" smtClean="0"/>
              <a:t>4/28/2023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160D851-EBA7-4A1F-8C83-3E54D39D9C5B}" type="slidenum">
              <a:rPr lang="en-US" smtClean="0"/>
              <a:t>‹#›</a:t>
            </a:fld>
            <a:endParaRPr lang="en-US"/>
          </a:p>
        </p:txBody>
      </p:sp>
    </p:spTree>
    <p:extLst>
      <p:ext uri="{BB962C8B-B14F-4D97-AF65-F5344CB8AC3E}">
        <p14:creationId xmlns:p14="http://schemas.microsoft.com/office/powerpoint/2010/main" val="16751626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8E28FDDC-75C3-43FD-A9AA-81D657C29973}" type="slidenum">
              <a:rPr lang="en-US" altLang="en-US"/>
              <a:pPr/>
              <a:t>2</a:t>
            </a:fld>
            <a:endParaRPr lang="en-US" altLang="en-US"/>
          </a:p>
        </p:txBody>
      </p:sp>
      <p:sp>
        <p:nvSpPr>
          <p:cNvPr id="921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2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latin typeface="Arial" charset="0"/>
              <a:ea typeface="MS PGothic" pitchFamily="34"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54DE09AB-ED17-4B8D-980B-E4D7C8748F9C}" type="slidenum">
              <a:rPr lang="en-US" altLang="en-US">
                <a:latin typeface="Times New Roman" pitchFamily="18" charset="0"/>
                <a:ea typeface="MS PGothic" pitchFamily="34" charset="-128"/>
              </a:rPr>
              <a:pPr/>
              <a:t>17</a:t>
            </a:fld>
            <a:endParaRPr lang="en-US" altLang="en-US">
              <a:latin typeface="Times New Roman" pitchFamily="18" charset="0"/>
              <a:ea typeface="MS PGothic" pitchFamily="34" charset="-128"/>
            </a:endParaRPr>
          </a:p>
        </p:txBody>
      </p:sp>
      <p:sp>
        <p:nvSpPr>
          <p:cNvPr id="62467" name="Rectangle 2"/>
          <p:cNvSpPr>
            <a:spLocks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square" numCol="1" anchor="t" anchorCtr="0" compatLnSpc="1">
            <a:prstTxWarp prst="textNoShape">
              <a:avLst/>
            </a:prstTxWarp>
          </a:bodyPr>
          <a:lstStyle/>
          <a:p>
            <a:pPr eaLnBrk="1" hangingPunct="1"/>
            <a:endParaRPr lang="en-US" altLang="en-US" smtClean="0">
              <a:latin typeface="Times New Roman" pitchFamily="18"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44970EF5-04A4-4240-A81E-A3C1CC7E4713}" type="slidenum">
              <a:rPr lang="en-US" altLang="en-US">
                <a:latin typeface="Times New Roman" pitchFamily="18" charset="0"/>
                <a:ea typeface="MS PGothic" pitchFamily="34" charset="-128"/>
              </a:rPr>
              <a:pPr/>
              <a:t>18</a:t>
            </a:fld>
            <a:endParaRPr lang="en-US" altLang="en-US">
              <a:latin typeface="Times New Roman" pitchFamily="18" charset="0"/>
              <a:ea typeface="MS PGothic" pitchFamily="34" charset="-128"/>
            </a:endParaRPr>
          </a:p>
        </p:txBody>
      </p:sp>
      <p:sp>
        <p:nvSpPr>
          <p:cNvPr id="64515" name="Rectangle 2"/>
          <p:cNvSpPr>
            <a:spLocks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square" numCol="1" anchor="t" anchorCtr="0" compatLnSpc="1">
            <a:prstTxWarp prst="textNoShape">
              <a:avLst/>
            </a:prstTxWarp>
          </a:bodyPr>
          <a:lstStyle/>
          <a:p>
            <a:pPr eaLnBrk="1" hangingPunct="1"/>
            <a:endParaRPr lang="en-US" altLang="en-US" smtClean="0">
              <a:latin typeface="Times New Roman" pitchFamily="18"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B271759A-207F-4544-B5D9-03F09BA76567}" type="slidenum">
              <a:rPr lang="en-US" altLang="en-US">
                <a:latin typeface="Times New Roman" pitchFamily="18" charset="0"/>
                <a:ea typeface="MS PGothic" pitchFamily="34" charset="-128"/>
              </a:rPr>
              <a:pPr/>
              <a:t>19</a:t>
            </a:fld>
            <a:endParaRPr lang="en-US" altLang="en-US">
              <a:latin typeface="Times New Roman" pitchFamily="18" charset="0"/>
              <a:ea typeface="MS PGothic" pitchFamily="34" charset="-128"/>
            </a:endParaRPr>
          </a:p>
        </p:txBody>
      </p:sp>
      <p:sp>
        <p:nvSpPr>
          <p:cNvPr id="66563" name="Rectangle 2"/>
          <p:cNvSpPr>
            <a:spLocks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square" numCol="1" anchor="t" anchorCtr="0" compatLnSpc="1">
            <a:prstTxWarp prst="textNoShape">
              <a:avLst/>
            </a:prstTxWarp>
          </a:bodyPr>
          <a:lstStyle/>
          <a:p>
            <a:pPr eaLnBrk="1" hangingPunct="1"/>
            <a:endParaRPr lang="en-US" altLang="en-US" smtClean="0">
              <a:latin typeface="Times New Roman" pitchFamily="18"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599BCDB8-6C7D-458A-A452-D213BD868E90}" type="slidenum">
              <a:rPr lang="en-US" altLang="en-US">
                <a:latin typeface="Times New Roman" pitchFamily="18" charset="0"/>
                <a:ea typeface="MS PGothic" pitchFamily="34" charset="-128"/>
              </a:rPr>
              <a:pPr/>
              <a:t>20</a:t>
            </a:fld>
            <a:endParaRPr lang="en-US" altLang="en-US">
              <a:latin typeface="Times New Roman" pitchFamily="18" charset="0"/>
              <a:ea typeface="MS PGothic" pitchFamily="34" charset="-128"/>
            </a:endParaRPr>
          </a:p>
        </p:txBody>
      </p:sp>
      <p:sp>
        <p:nvSpPr>
          <p:cNvPr id="68611" name="Rectangle 2"/>
          <p:cNvSpPr>
            <a:spLocks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square" numCol="1" anchor="t" anchorCtr="0" compatLnSpc="1">
            <a:prstTxWarp prst="textNoShape">
              <a:avLst/>
            </a:prstTxWarp>
          </a:bodyPr>
          <a:lstStyle/>
          <a:p>
            <a:pPr eaLnBrk="1" hangingPunct="1"/>
            <a:endParaRPr lang="en-US" altLang="en-US" smtClean="0">
              <a:latin typeface="Times New Roman" pitchFamily="18"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019D534B-EB10-4F41-8974-DE5FC9B76DD6}" type="slidenum">
              <a:rPr lang="en-US" altLang="en-US">
                <a:latin typeface="Times New Roman" pitchFamily="18" charset="0"/>
                <a:ea typeface="MS PGothic" pitchFamily="34" charset="-128"/>
              </a:rPr>
              <a:pPr/>
              <a:t>21</a:t>
            </a:fld>
            <a:endParaRPr lang="en-US" altLang="en-US">
              <a:latin typeface="Times New Roman" pitchFamily="18" charset="0"/>
              <a:ea typeface="MS PGothic" pitchFamily="34" charset="-128"/>
            </a:endParaRPr>
          </a:p>
        </p:txBody>
      </p:sp>
      <p:sp>
        <p:nvSpPr>
          <p:cNvPr id="70659" name="Rectangle 2"/>
          <p:cNvSpPr>
            <a:spLocks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6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square" numCol="1" anchor="t" anchorCtr="0" compatLnSpc="1">
            <a:prstTxWarp prst="textNoShape">
              <a:avLst/>
            </a:prstTxWarp>
          </a:bodyPr>
          <a:lstStyle/>
          <a:p>
            <a:pPr eaLnBrk="1" hangingPunct="1"/>
            <a:endParaRPr lang="en-US" altLang="en-US" smtClean="0">
              <a:latin typeface="Times New Roman" pitchFamily="18"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B9D173A5-1BFA-4BEF-B42B-9FD1A653ABB0}" type="slidenum">
              <a:rPr lang="en-US" altLang="en-US">
                <a:latin typeface="Times New Roman" pitchFamily="18" charset="0"/>
                <a:ea typeface="MS PGothic" pitchFamily="34" charset="-128"/>
              </a:rPr>
              <a:pPr/>
              <a:t>22</a:t>
            </a:fld>
            <a:endParaRPr lang="en-US" altLang="en-US">
              <a:latin typeface="Times New Roman" pitchFamily="18" charset="0"/>
              <a:ea typeface="MS PGothic" pitchFamily="34" charset="-128"/>
            </a:endParaRPr>
          </a:p>
        </p:txBody>
      </p:sp>
      <p:sp>
        <p:nvSpPr>
          <p:cNvPr id="72707" name="Rectangle 2"/>
          <p:cNvSpPr>
            <a:spLocks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270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square" numCol="1" anchor="t" anchorCtr="0" compatLnSpc="1">
            <a:prstTxWarp prst="textNoShape">
              <a:avLst/>
            </a:prstTxWarp>
          </a:bodyPr>
          <a:lstStyle/>
          <a:p>
            <a:pPr eaLnBrk="1" hangingPunct="1"/>
            <a:endParaRPr lang="en-US" altLang="en-US" smtClean="0">
              <a:latin typeface="Times New Roman" pitchFamily="18"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AEAC9697-CAF5-4F9F-BE11-3FC7026A36F3}" type="slidenum">
              <a:rPr lang="en-US" altLang="en-US">
                <a:latin typeface="Times New Roman" pitchFamily="18" charset="0"/>
                <a:ea typeface="MS PGothic" pitchFamily="34" charset="-128"/>
              </a:rPr>
              <a:pPr/>
              <a:t>23</a:t>
            </a:fld>
            <a:endParaRPr lang="en-US" altLang="en-US">
              <a:latin typeface="Times New Roman" pitchFamily="18" charset="0"/>
              <a:ea typeface="MS PGothic" pitchFamily="34" charset="-128"/>
            </a:endParaRPr>
          </a:p>
        </p:txBody>
      </p:sp>
      <p:sp>
        <p:nvSpPr>
          <p:cNvPr id="74755" name="Rectangle 2"/>
          <p:cNvSpPr>
            <a:spLocks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square" numCol="1" anchor="t" anchorCtr="0" compatLnSpc="1">
            <a:prstTxWarp prst="textNoShape">
              <a:avLst/>
            </a:prstTxWarp>
          </a:bodyPr>
          <a:lstStyle/>
          <a:p>
            <a:pPr eaLnBrk="1" hangingPunct="1"/>
            <a:endParaRPr lang="en-US" altLang="en-US" smtClean="0">
              <a:latin typeface="Times New Roman" pitchFamily="18"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9841D64E-2185-434A-98A6-441C1347ADA2}" type="slidenum">
              <a:rPr lang="en-US" altLang="en-US">
                <a:latin typeface="Times New Roman" pitchFamily="18" charset="0"/>
                <a:ea typeface="MS PGothic" pitchFamily="34" charset="-128"/>
              </a:rPr>
              <a:pPr/>
              <a:t>24</a:t>
            </a:fld>
            <a:endParaRPr lang="en-US" altLang="en-US">
              <a:latin typeface="Times New Roman" pitchFamily="18" charset="0"/>
              <a:ea typeface="MS PGothic" pitchFamily="34" charset="-128"/>
            </a:endParaRPr>
          </a:p>
        </p:txBody>
      </p:sp>
      <p:sp>
        <p:nvSpPr>
          <p:cNvPr id="76803" name="Rectangle 2"/>
          <p:cNvSpPr>
            <a:spLocks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680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square" numCol="1" anchor="t" anchorCtr="0" compatLnSpc="1">
            <a:prstTxWarp prst="textNoShape">
              <a:avLst/>
            </a:prstTxWarp>
          </a:bodyPr>
          <a:lstStyle/>
          <a:p>
            <a:pPr eaLnBrk="1" hangingPunct="1"/>
            <a:endParaRPr lang="en-US" altLang="en-US" smtClean="0">
              <a:latin typeface="Times New Roman" pitchFamily="18"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08ED0604-3538-407F-8B6B-628392EB18C5}" type="slidenum">
              <a:rPr lang="en-US" altLang="en-US">
                <a:latin typeface="Times New Roman" pitchFamily="18" charset="0"/>
                <a:ea typeface="MS PGothic" pitchFamily="34" charset="-128"/>
              </a:rPr>
              <a:pPr/>
              <a:t>25</a:t>
            </a:fld>
            <a:endParaRPr lang="en-US" altLang="en-US">
              <a:latin typeface="Times New Roman" pitchFamily="18" charset="0"/>
              <a:ea typeface="MS PGothic" pitchFamily="34" charset="-128"/>
            </a:endParaRPr>
          </a:p>
        </p:txBody>
      </p:sp>
      <p:sp>
        <p:nvSpPr>
          <p:cNvPr id="78851" name="Rectangle 2"/>
          <p:cNvSpPr>
            <a:spLocks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88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square" numCol="1" anchor="t" anchorCtr="0" compatLnSpc="1">
            <a:prstTxWarp prst="textNoShape">
              <a:avLst/>
            </a:prstTxWarp>
          </a:bodyPr>
          <a:lstStyle/>
          <a:p>
            <a:pPr eaLnBrk="1" hangingPunct="1"/>
            <a:endParaRPr lang="en-US" altLang="en-US" smtClean="0">
              <a:latin typeface="Times New Roman" pitchFamily="18"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E1174577-EA9D-4AC7-9EC8-4F7ACE4823B8}" type="slidenum">
              <a:rPr lang="en-US" altLang="en-US">
                <a:latin typeface="Times New Roman" pitchFamily="18" charset="0"/>
                <a:ea typeface="MS PGothic" pitchFamily="34" charset="-128"/>
              </a:rPr>
              <a:pPr/>
              <a:t>26</a:t>
            </a:fld>
            <a:endParaRPr lang="en-US" altLang="en-US">
              <a:latin typeface="Times New Roman" pitchFamily="18" charset="0"/>
              <a:ea typeface="MS PGothic" pitchFamily="34" charset="-128"/>
            </a:endParaRPr>
          </a:p>
        </p:txBody>
      </p:sp>
      <p:sp>
        <p:nvSpPr>
          <p:cNvPr id="80899" name="Rectangle 2"/>
          <p:cNvSpPr>
            <a:spLocks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090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square" numCol="1" anchor="t" anchorCtr="0" compatLnSpc="1">
            <a:prstTxWarp prst="textNoShape">
              <a:avLst/>
            </a:prstTxWarp>
          </a:bodyPr>
          <a:lstStyle/>
          <a:p>
            <a:pPr eaLnBrk="1" hangingPunct="1"/>
            <a:endParaRPr lang="en-US" altLang="en-US" smtClean="0">
              <a:latin typeface="Times New Roman"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A9780002-409F-4224-9F96-EAC506CA79AE}" type="slidenum">
              <a:rPr lang="en-US" altLang="en-US"/>
              <a:pPr/>
              <a:t>3</a:t>
            </a:fld>
            <a:endParaRPr lang="en-US" altLang="en-US"/>
          </a:p>
        </p:txBody>
      </p:sp>
      <p:sp>
        <p:nvSpPr>
          <p:cNvPr id="1126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latin typeface="Arial" charset="0"/>
              <a:ea typeface="MS PGothic" pitchFamily="34" charset="-128"/>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594E4E4D-3737-44CC-98BA-EFE9F7162329}" type="slidenum">
              <a:rPr lang="en-US" altLang="en-US"/>
              <a:pPr/>
              <a:t>30</a:t>
            </a:fld>
            <a:endParaRPr lang="en-US" altLang="en-US"/>
          </a:p>
        </p:txBody>
      </p:sp>
      <p:sp>
        <p:nvSpPr>
          <p:cNvPr id="8704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704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latin typeface="Arial" charset="0"/>
              <a:ea typeface="MS PGothic" pitchFamily="34" charset="-128"/>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C769A8B8-53CB-4186-A581-4AA1CD415F4E}" type="slidenum">
              <a:rPr lang="en-US" altLang="en-US"/>
              <a:pPr/>
              <a:t>31</a:t>
            </a:fld>
            <a:endParaRPr lang="en-US" altLang="en-US"/>
          </a:p>
        </p:txBody>
      </p:sp>
      <p:sp>
        <p:nvSpPr>
          <p:cNvPr id="8909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909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latin typeface="Arial" charset="0"/>
              <a:ea typeface="MS PGothic" pitchFamily="34" charset="-128"/>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b="1" smtClean="0"/>
          </a:p>
        </p:txBody>
      </p:sp>
      <p:sp>
        <p:nvSpPr>
          <p:cNvPr id="921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B890406A-10FD-4372-8FE3-49C0AF3D1723}" type="slidenum">
              <a:rPr lang="en-US" altLang="en-US"/>
              <a:pPr/>
              <a:t>33</a:t>
            </a:fld>
            <a:endParaRPr lang="en-US"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52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952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0BBADB43-C3E2-4826-8AA9-0492052A3989}" type="slidenum">
              <a:rPr lang="en-US" altLang="en-US"/>
              <a:pPr/>
              <a:t>35</a:t>
            </a:fld>
            <a:endParaRPr lang="en-US"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00C784C9-E8AA-4F0B-8F8A-3D9D46767C81}" type="slidenum">
              <a:rPr lang="en-US" altLang="en-US"/>
              <a:pPr/>
              <a:t>41</a:t>
            </a:fld>
            <a:endParaRPr lang="en-US" altLang="en-US"/>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0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latin typeface="Arial" charset="0"/>
              <a:ea typeface="MS PGothic" pitchFamily="34" charset="-128"/>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84E5F4FC-D462-40C1-A205-E366F5BA0443}" type="slidenum">
              <a:rPr lang="en-US" altLang="en-US"/>
              <a:pPr/>
              <a:t>42</a:t>
            </a:fld>
            <a:endParaRPr lang="en-US" altLang="en-US"/>
          </a:p>
        </p:txBody>
      </p:sp>
      <p:sp>
        <p:nvSpPr>
          <p:cNvPr id="1044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44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latin typeface="Arial" charset="0"/>
              <a:ea typeface="MS PGothic" pitchFamily="34" charset="-128"/>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B2AF44F8-A2A0-4C9E-BAAE-50CF4964DD15}" type="slidenum">
              <a:rPr lang="en-US" altLang="en-US"/>
              <a:pPr/>
              <a:t>43</a:t>
            </a:fld>
            <a:endParaRPr lang="en-US" altLang="en-US"/>
          </a:p>
        </p:txBody>
      </p:sp>
      <p:sp>
        <p:nvSpPr>
          <p:cNvPr id="10649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650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latin typeface="Arial" charset="0"/>
              <a:ea typeface="MS PGothic" pitchFamily="34" charset="-128"/>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80C93FEC-A857-4BB0-A82A-5507CA33A557}" type="slidenum">
              <a:rPr lang="en-US" altLang="en-US"/>
              <a:pPr/>
              <a:t>44</a:t>
            </a:fld>
            <a:endParaRPr lang="en-US" altLang="en-US"/>
          </a:p>
        </p:txBody>
      </p:sp>
      <p:sp>
        <p:nvSpPr>
          <p:cNvPr id="10854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854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latin typeface="Arial" charset="0"/>
              <a:ea typeface="MS PGothic" pitchFamily="34" charset="-128"/>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0356B0D9-D641-440C-A4A1-80AF4F4533D6}" type="slidenum">
              <a:rPr lang="en-US" altLang="en-US"/>
              <a:pPr/>
              <a:t>45</a:t>
            </a:fld>
            <a:endParaRPr lang="en-US" altLang="en-US"/>
          </a:p>
        </p:txBody>
      </p:sp>
      <p:sp>
        <p:nvSpPr>
          <p:cNvPr id="11059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059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latin typeface="Arial" charset="0"/>
              <a:ea typeface="MS PGothic" pitchFamily="34" charset="-128"/>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738C1A59-3C53-49F7-9EDF-E4605224982C}" type="slidenum">
              <a:rPr lang="en-US" altLang="en-US"/>
              <a:pPr/>
              <a:t>65</a:t>
            </a:fld>
            <a:endParaRPr lang="en-US" altLang="en-US"/>
          </a:p>
        </p:txBody>
      </p:sp>
      <p:sp>
        <p:nvSpPr>
          <p:cNvPr id="13721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722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latin typeface="Arial" charset="0"/>
              <a:ea typeface="MS PGothic" pitchFamily="34"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EDD89787-2C44-4186-8786-EEDE3C7E0D61}" type="slidenum">
              <a:rPr lang="en-US" altLang="en-US">
                <a:latin typeface="Times New Roman" pitchFamily="18" charset="0"/>
                <a:ea typeface="MS PGothic" pitchFamily="34" charset="-128"/>
              </a:rPr>
              <a:pPr/>
              <a:t>4</a:t>
            </a:fld>
            <a:endParaRPr lang="en-US" altLang="en-US">
              <a:latin typeface="Times New Roman" pitchFamily="18" charset="0"/>
              <a:ea typeface="MS PGothic" pitchFamily="34" charset="-128"/>
            </a:endParaRPr>
          </a:p>
        </p:txBody>
      </p:sp>
      <p:sp>
        <p:nvSpPr>
          <p:cNvPr id="14339" name="Rectangle 2"/>
          <p:cNvSpPr>
            <a:spLocks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4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square" numCol="1" anchor="t" anchorCtr="0" compatLnSpc="1">
            <a:prstTxWarp prst="textNoShape">
              <a:avLst/>
            </a:prstTxWarp>
          </a:bodyPr>
          <a:lstStyle/>
          <a:p>
            <a:pPr eaLnBrk="1" hangingPunct="1"/>
            <a:endParaRPr lang="en-US" altLang="en-US" smtClean="0">
              <a:latin typeface="Times New Roman" pitchFamily="18"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48E558B0-2254-47F4-93A4-2BD2C249192F}" type="slidenum">
              <a:rPr lang="en-US" altLang="en-US"/>
              <a:pPr/>
              <a:t>66</a:t>
            </a:fld>
            <a:endParaRPr lang="en-US" altLang="en-US"/>
          </a:p>
        </p:txBody>
      </p:sp>
      <p:sp>
        <p:nvSpPr>
          <p:cNvPr id="13926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926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latin typeface="Arial" charset="0"/>
              <a:ea typeface="MS PGothic" pitchFamily="34" charset="-128"/>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4683C30C-2AC9-43CC-8549-DACFAEB391BE}" type="slidenum">
              <a:rPr lang="en-US" altLang="en-US"/>
              <a:pPr/>
              <a:t>67</a:t>
            </a:fld>
            <a:endParaRPr lang="en-US" altLang="en-US"/>
          </a:p>
        </p:txBody>
      </p:sp>
      <p:sp>
        <p:nvSpPr>
          <p:cNvPr id="14131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131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latin typeface="Arial" charset="0"/>
              <a:ea typeface="MS PGothic" pitchFamily="34" charset="-128"/>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F68F13A5-D699-450A-9FE3-CBC82C98588F}" type="slidenum">
              <a:rPr lang="en-US" altLang="en-US"/>
              <a:pPr/>
              <a:t>68</a:t>
            </a:fld>
            <a:endParaRPr lang="en-US" altLang="en-US"/>
          </a:p>
        </p:txBody>
      </p:sp>
      <p:sp>
        <p:nvSpPr>
          <p:cNvPr id="14336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6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latin typeface="Arial" charset="0"/>
              <a:ea typeface="MS PGothic" pitchFamily="34" charset="-128"/>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EA931A3A-0285-4FD8-9AA6-22ECF602D5AD}" type="slidenum">
              <a:rPr lang="en-US" altLang="en-US"/>
              <a:pPr/>
              <a:t>69</a:t>
            </a:fld>
            <a:endParaRPr lang="en-US" altLang="en-US"/>
          </a:p>
        </p:txBody>
      </p:sp>
      <p:sp>
        <p:nvSpPr>
          <p:cNvPr id="14541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541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latin typeface="Arial" charset="0"/>
              <a:ea typeface="MS PGothic" pitchFamily="34" charset="-128"/>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3DC5F469-57E0-416E-B4E0-E6F825B68242}" type="slidenum">
              <a:rPr lang="en-US" altLang="en-US"/>
              <a:pPr/>
              <a:t>70</a:t>
            </a:fld>
            <a:endParaRPr lang="en-US" altLang="en-US"/>
          </a:p>
        </p:txBody>
      </p:sp>
      <p:sp>
        <p:nvSpPr>
          <p:cNvPr id="14745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746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latin typeface="Arial" charset="0"/>
              <a:ea typeface="MS PGothic" pitchFamily="34" charset="-128"/>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CEC39D0F-9843-433C-ACBB-9EDAF0306EE1}" type="slidenum">
              <a:rPr lang="en-US" altLang="en-US"/>
              <a:pPr/>
              <a:t>72</a:t>
            </a:fld>
            <a:endParaRPr lang="en-US" altLang="en-US"/>
          </a:p>
        </p:txBody>
      </p:sp>
      <p:sp>
        <p:nvSpPr>
          <p:cNvPr id="15053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053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latin typeface="Arial" charset="0"/>
              <a:ea typeface="MS PGothic" pitchFamily="34" charset="-128"/>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69F12555-D865-4F47-9D99-8751DEF10E0D}" type="slidenum">
              <a:rPr lang="en-US" altLang="en-US"/>
              <a:pPr/>
              <a:t>73</a:t>
            </a:fld>
            <a:endParaRPr lang="en-US" altLang="en-US"/>
          </a:p>
        </p:txBody>
      </p:sp>
      <p:sp>
        <p:nvSpPr>
          <p:cNvPr id="15257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258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latin typeface="Arial" charset="0"/>
              <a:ea typeface="MS PGothic" pitchFamily="34" charset="-128"/>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ABAC0245-8C3C-45F8-A133-E97DAAFF0781}" type="slidenum">
              <a:rPr lang="en-US" altLang="en-US"/>
              <a:pPr/>
              <a:t>74</a:t>
            </a:fld>
            <a:endParaRPr lang="en-US" altLang="en-US"/>
          </a:p>
        </p:txBody>
      </p:sp>
      <p:sp>
        <p:nvSpPr>
          <p:cNvPr id="15462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462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latin typeface="Arial" charset="0"/>
              <a:ea typeface="MS PGothic" pitchFamily="34" charset="-128"/>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23D4E746-6043-4450-94E0-B9B4CCF072F7}" type="slidenum">
              <a:rPr lang="en-US" altLang="en-US"/>
              <a:pPr/>
              <a:t>75</a:t>
            </a:fld>
            <a:endParaRPr lang="en-US" altLang="en-US"/>
          </a:p>
        </p:txBody>
      </p:sp>
      <p:sp>
        <p:nvSpPr>
          <p:cNvPr id="156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6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latin typeface="Arial" charset="0"/>
              <a:ea typeface="MS PGothic" pitchFamily="34" charset="-128"/>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0F400C2E-F946-45B7-9FCA-E97F2A00059D}" type="slidenum">
              <a:rPr lang="en-US" altLang="en-US"/>
              <a:pPr/>
              <a:t>76</a:t>
            </a:fld>
            <a:endParaRPr lang="en-US" altLang="en-US"/>
          </a:p>
        </p:txBody>
      </p:sp>
      <p:sp>
        <p:nvSpPr>
          <p:cNvPr id="15872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872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latin typeface="Arial" charset="0"/>
              <a:ea typeface="MS PGothic" pitchFamily="34"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43FF3B0F-7C36-4025-BD0F-03752345707B}" type="slidenum">
              <a:rPr lang="en-US" altLang="en-US">
                <a:latin typeface="Times New Roman" pitchFamily="18" charset="0"/>
                <a:ea typeface="MS PGothic" pitchFamily="34" charset="-128"/>
              </a:rPr>
              <a:pPr/>
              <a:t>11</a:t>
            </a:fld>
            <a:endParaRPr lang="en-US" altLang="en-US">
              <a:latin typeface="Times New Roman" pitchFamily="18" charset="0"/>
              <a:ea typeface="MS PGothic" pitchFamily="34" charset="-128"/>
            </a:endParaRPr>
          </a:p>
        </p:txBody>
      </p:sp>
      <p:sp>
        <p:nvSpPr>
          <p:cNvPr id="30723" name="Rectangle 2"/>
          <p:cNvSpPr>
            <a:spLocks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square" numCol="1" anchor="t" anchorCtr="0" compatLnSpc="1">
            <a:prstTxWarp prst="textNoShape">
              <a:avLst/>
            </a:prstTxWarp>
          </a:bodyPr>
          <a:lstStyle/>
          <a:p>
            <a:pPr eaLnBrk="1" hangingPunct="1"/>
            <a:endParaRPr lang="en-US" altLang="en-US" smtClean="0">
              <a:latin typeface="Times New Roman" pitchFamily="18" charset="0"/>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CDAB69C8-7B79-48C9-ABE7-070CEF4F99C1}" type="slidenum">
              <a:rPr lang="en-US" altLang="en-US"/>
              <a:pPr/>
              <a:t>78</a:t>
            </a:fld>
            <a:endParaRPr lang="en-US" altLang="en-US"/>
          </a:p>
        </p:txBody>
      </p:sp>
      <p:sp>
        <p:nvSpPr>
          <p:cNvPr id="16179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179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latin typeface="Arial" charset="0"/>
              <a:ea typeface="MS PGothic" pitchFamily="34" charset="-128"/>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E3D59341-9CF0-446F-865F-0246380C12B2}" type="slidenum">
              <a:rPr lang="en-US" altLang="en-US"/>
              <a:pPr/>
              <a:t>79</a:t>
            </a:fld>
            <a:endParaRPr lang="en-US" altLang="en-US"/>
          </a:p>
        </p:txBody>
      </p:sp>
      <p:sp>
        <p:nvSpPr>
          <p:cNvPr id="16384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4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latin typeface="Arial" charset="0"/>
              <a:ea typeface="MS PGothic" pitchFamily="34" charset="-128"/>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37ECA6D6-C1E4-43A3-A81D-4334426B8E70}" type="slidenum">
              <a:rPr lang="en-US" altLang="en-US"/>
              <a:pPr/>
              <a:t>80</a:t>
            </a:fld>
            <a:endParaRPr lang="en-US" altLang="en-US"/>
          </a:p>
        </p:txBody>
      </p:sp>
      <p:sp>
        <p:nvSpPr>
          <p:cNvPr id="16589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589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latin typeface="Arial" charset="0"/>
              <a:ea typeface="MS PGothic" pitchFamily="34" charset="-128"/>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95872446-F110-4A63-9DFE-06F1B2986D88}" type="slidenum">
              <a:rPr lang="en-US" altLang="en-US"/>
              <a:pPr/>
              <a:t>81</a:t>
            </a:fld>
            <a:endParaRPr lang="en-US" altLang="en-US"/>
          </a:p>
        </p:txBody>
      </p:sp>
      <p:sp>
        <p:nvSpPr>
          <p:cNvPr id="16793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794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latin typeface="Arial" charset="0"/>
              <a:ea typeface="MS PGothic" pitchFamily="34" charset="-128"/>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BEE9EF7D-91FA-4CAF-80F2-D1BD07CD3A1A}" type="slidenum">
              <a:rPr lang="en-US" altLang="en-US"/>
              <a:pPr/>
              <a:t>82</a:t>
            </a:fld>
            <a:endParaRPr lang="en-US" altLang="en-US"/>
          </a:p>
        </p:txBody>
      </p:sp>
      <p:sp>
        <p:nvSpPr>
          <p:cNvPr id="16998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998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latin typeface="Arial" charset="0"/>
              <a:ea typeface="MS PGothic" pitchFamily="34" charset="-128"/>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6709015A-55BC-49D7-8836-A1C0F4EAC44E}" type="slidenum">
              <a:rPr lang="en-US" altLang="en-US"/>
              <a:pPr/>
              <a:t>83</a:t>
            </a:fld>
            <a:endParaRPr lang="en-US" altLang="en-US"/>
          </a:p>
        </p:txBody>
      </p:sp>
      <p:sp>
        <p:nvSpPr>
          <p:cNvPr id="17203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203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latin typeface="Arial" charset="0"/>
              <a:ea typeface="MS PGothic" pitchFamily="34" charset="-128"/>
            </a:endParaRP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089B8ECA-8D1D-4137-AE33-826B2F25691F}" type="slidenum">
              <a:rPr lang="en-US" altLang="en-US"/>
              <a:pPr/>
              <a:t>84</a:t>
            </a:fld>
            <a:endParaRPr lang="en-US" altLang="en-US"/>
          </a:p>
        </p:txBody>
      </p:sp>
      <p:sp>
        <p:nvSpPr>
          <p:cNvPr id="17408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08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latin typeface="Arial" charset="0"/>
              <a:ea typeface="MS PGothic" pitchFamily="34" charset="-128"/>
            </a:endParaRP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293E6864-5742-4E9E-8495-A231847501AD}" type="slidenum">
              <a:rPr lang="en-US" altLang="en-US"/>
              <a:pPr/>
              <a:t>85</a:t>
            </a:fld>
            <a:endParaRPr lang="en-US" altLang="en-US"/>
          </a:p>
        </p:txBody>
      </p:sp>
      <p:sp>
        <p:nvSpPr>
          <p:cNvPr id="17613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613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latin typeface="Arial" charset="0"/>
              <a:ea typeface="MS PGothic" pitchFamily="34" charset="-128"/>
            </a:endParaRP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33FFA80C-D043-4AEA-B85D-F50D62405ED8}" type="slidenum">
              <a:rPr lang="en-US" altLang="en-US"/>
              <a:pPr/>
              <a:t>86</a:t>
            </a:fld>
            <a:endParaRPr lang="en-US" altLang="en-US"/>
          </a:p>
        </p:txBody>
      </p:sp>
      <p:sp>
        <p:nvSpPr>
          <p:cNvPr id="17817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818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latin typeface="Arial" charset="0"/>
              <a:ea typeface="MS PGothic" pitchFamily="34" charset="-128"/>
            </a:endParaRPr>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3455118F-1294-467E-A65D-21AFD154B560}" type="slidenum">
              <a:rPr lang="en-US" altLang="en-US"/>
              <a:pPr/>
              <a:t>87</a:t>
            </a:fld>
            <a:endParaRPr lang="en-US" altLang="en-US"/>
          </a:p>
        </p:txBody>
      </p:sp>
      <p:sp>
        <p:nvSpPr>
          <p:cNvPr id="18022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022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latin typeface="Arial" charset="0"/>
              <a:ea typeface="MS PGothic" pitchFamily="34"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4F9B8ED3-C7F1-4779-BC99-40C8ACAB9356}" type="slidenum">
              <a:rPr lang="en-US" altLang="en-US">
                <a:latin typeface="Times New Roman" pitchFamily="18" charset="0"/>
                <a:ea typeface="MS PGothic" pitchFamily="34" charset="-128"/>
              </a:rPr>
              <a:pPr/>
              <a:t>12</a:t>
            </a:fld>
            <a:endParaRPr lang="en-US" altLang="en-US">
              <a:latin typeface="Times New Roman" pitchFamily="18" charset="0"/>
              <a:ea typeface="MS PGothic" pitchFamily="34" charset="-128"/>
            </a:endParaRPr>
          </a:p>
        </p:txBody>
      </p:sp>
      <p:sp>
        <p:nvSpPr>
          <p:cNvPr id="51203" name="Rectangle 2"/>
          <p:cNvSpPr>
            <a:spLocks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square" numCol="1" anchor="t" anchorCtr="0" compatLnSpc="1">
            <a:prstTxWarp prst="textNoShape">
              <a:avLst/>
            </a:prstTxWarp>
          </a:bodyPr>
          <a:lstStyle/>
          <a:p>
            <a:pPr eaLnBrk="1" hangingPunct="1"/>
            <a:endParaRPr lang="en-US" altLang="en-US" smtClean="0">
              <a:latin typeface="Times New Roman" pitchFamily="18" charset="0"/>
            </a:endParaRP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AE62A724-5DC4-47A2-8F94-2C1387A2042A}" type="slidenum">
              <a:rPr lang="en-US" altLang="en-US"/>
              <a:pPr/>
              <a:t>88</a:t>
            </a:fld>
            <a:endParaRPr lang="en-US" altLang="en-US"/>
          </a:p>
        </p:txBody>
      </p:sp>
      <p:sp>
        <p:nvSpPr>
          <p:cNvPr id="1822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22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latin typeface="Arial" charset="0"/>
              <a:ea typeface="MS PGothic" pitchFamily="34" charset="-128"/>
            </a:endParaRPr>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2F4CFA2C-5F87-452A-B38D-48BFAE954F18}" type="slidenum">
              <a:rPr lang="en-US" altLang="en-US"/>
              <a:pPr/>
              <a:t>89</a:t>
            </a:fld>
            <a:endParaRPr lang="en-US" altLang="en-US"/>
          </a:p>
        </p:txBody>
      </p:sp>
      <p:sp>
        <p:nvSpPr>
          <p:cNvPr id="18432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2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latin typeface="Arial" charset="0"/>
              <a:ea typeface="MS PGothic" pitchFamily="34" charset="-128"/>
            </a:endParaRPr>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9B8A81EA-1B15-41FB-ABDB-F203087741AB}" type="slidenum">
              <a:rPr lang="en-US" altLang="en-US"/>
              <a:pPr/>
              <a:t>91</a:t>
            </a:fld>
            <a:endParaRPr lang="en-US" altLang="en-US"/>
          </a:p>
        </p:txBody>
      </p:sp>
      <p:sp>
        <p:nvSpPr>
          <p:cNvPr id="18944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944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latin typeface="Arial" charset="0"/>
              <a:ea typeface="MS PGothic" pitchFamily="34" charset="-128"/>
            </a:endParaRPr>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C3FB6FFE-61EA-45CB-BE4E-A7435EE00315}" type="slidenum">
              <a:rPr lang="en-US" altLang="en-US"/>
              <a:pPr/>
              <a:t>92</a:t>
            </a:fld>
            <a:endParaRPr lang="en-US" altLang="en-US"/>
          </a:p>
        </p:txBody>
      </p:sp>
      <p:sp>
        <p:nvSpPr>
          <p:cNvPr id="19149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149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latin typeface="Arial" charset="0"/>
              <a:ea typeface="MS PGothic" pitchFamily="34" charset="-128"/>
            </a:endParaRPr>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A584B5EC-1B2A-445E-BE42-CB312B6D72AA}" type="slidenum">
              <a:rPr lang="en-US" altLang="en-US"/>
              <a:pPr/>
              <a:t>93</a:t>
            </a:fld>
            <a:endParaRPr lang="en-US" altLang="en-US"/>
          </a:p>
        </p:txBody>
      </p:sp>
      <p:sp>
        <p:nvSpPr>
          <p:cNvPr id="19353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354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latin typeface="Arial" charset="0"/>
              <a:ea typeface="MS PGothic" pitchFamily="34" charset="-128"/>
            </a:endParaRPr>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6"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0D899F17-EDFA-4B15-9190-53DD96F09C73}" type="slidenum">
              <a:rPr lang="en-US" altLang="en-US"/>
              <a:pPr/>
              <a:t>94</a:t>
            </a:fld>
            <a:endParaRPr lang="en-US" altLang="en-US"/>
          </a:p>
        </p:txBody>
      </p:sp>
      <p:sp>
        <p:nvSpPr>
          <p:cNvPr id="19558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558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latin typeface="Arial" charset="0"/>
              <a:ea typeface="MS PGothic" pitchFamily="34" charset="-128"/>
            </a:endParaRPr>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4D8916C3-A2E1-4767-88E7-DBA9A07942B4}" type="slidenum">
              <a:rPr lang="en-US" altLang="en-US"/>
              <a:pPr/>
              <a:t>95</a:t>
            </a:fld>
            <a:endParaRPr lang="en-US" altLang="en-US"/>
          </a:p>
        </p:txBody>
      </p:sp>
      <p:sp>
        <p:nvSpPr>
          <p:cNvPr id="19763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763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latin typeface="Arial" charset="0"/>
              <a:ea typeface="MS PGothic" pitchFamily="34" charset="-128"/>
            </a:endParaRPr>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2"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ABC70BF0-08B1-4D3E-897E-3BFFFD0D4663}" type="slidenum">
              <a:rPr lang="en-US" altLang="en-US"/>
              <a:pPr/>
              <a:t>96</a:t>
            </a:fld>
            <a:endParaRPr lang="en-US" altLang="en-US"/>
          </a:p>
        </p:txBody>
      </p:sp>
      <p:sp>
        <p:nvSpPr>
          <p:cNvPr id="19968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968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latin typeface="Arial" charset="0"/>
              <a:ea typeface="MS PGothic" pitchFamily="34" charset="-128"/>
            </a:endParaRPr>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75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F8EBDB28-EA12-47E6-88CB-0FE998C87867}" type="slidenum">
              <a:rPr lang="en-US" altLang="en-US"/>
              <a:pPr/>
              <a:t>98</a:t>
            </a:fld>
            <a:endParaRPr lang="en-US" altLang="en-US"/>
          </a:p>
        </p:txBody>
      </p:sp>
      <p:sp>
        <p:nvSpPr>
          <p:cNvPr id="20275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275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latin typeface="Arial" charset="0"/>
              <a:ea typeface="MS PGothic" pitchFamily="34" charset="-128"/>
            </a:endParaRPr>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2"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1692856D-D2C6-48FC-8016-C5E6CB065DAF}" type="slidenum">
              <a:rPr lang="en-US" altLang="en-US"/>
              <a:pPr/>
              <a:t>99</a:t>
            </a:fld>
            <a:endParaRPr lang="en-US" altLang="en-US"/>
          </a:p>
        </p:txBody>
      </p:sp>
      <p:sp>
        <p:nvSpPr>
          <p:cNvPr id="20480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0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latin typeface="Arial" charset="0"/>
              <a:ea typeface="MS PGothic" pitchFamily="34" charset="-12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6B4360B0-6E39-42AD-A08F-61690F03D975}" type="slidenum">
              <a:rPr lang="en-US" altLang="en-US">
                <a:latin typeface="Times New Roman" pitchFamily="18" charset="0"/>
                <a:ea typeface="MS PGothic" pitchFamily="34" charset="-128"/>
              </a:rPr>
              <a:pPr/>
              <a:t>13</a:t>
            </a:fld>
            <a:endParaRPr lang="en-US" altLang="en-US">
              <a:latin typeface="Times New Roman" pitchFamily="18" charset="0"/>
              <a:ea typeface="MS PGothic" pitchFamily="34" charset="-128"/>
            </a:endParaRPr>
          </a:p>
        </p:txBody>
      </p:sp>
      <p:sp>
        <p:nvSpPr>
          <p:cNvPr id="53251" name="Rectangle 2"/>
          <p:cNvSpPr>
            <a:spLocks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square" numCol="1" anchor="t" anchorCtr="0" compatLnSpc="1">
            <a:prstTxWarp prst="textNoShape">
              <a:avLst/>
            </a:prstTxWarp>
          </a:bodyPr>
          <a:lstStyle/>
          <a:p>
            <a:pPr eaLnBrk="1" hangingPunct="1"/>
            <a:endParaRPr lang="en-US" altLang="en-US" smtClean="0">
              <a:latin typeface="Times New Roman" pitchFamily="18" charset="0"/>
            </a:endParaRPr>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898"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ED9213ED-35A9-4708-ADE2-404C61BF6A4A}" type="slidenum">
              <a:rPr lang="en-US" altLang="en-US"/>
              <a:pPr/>
              <a:t>102</a:t>
            </a:fld>
            <a:endParaRPr lang="en-US" altLang="en-US"/>
          </a:p>
        </p:txBody>
      </p:sp>
      <p:sp>
        <p:nvSpPr>
          <p:cNvPr id="20889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890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latin typeface="Arial" charset="0"/>
              <a:ea typeface="MS PGothic" pitchFamily="34" charset="-128"/>
            </a:endParaRPr>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946"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41B530DD-A29B-45A8-8225-14C8077EEF28}" type="slidenum">
              <a:rPr lang="en-US" altLang="en-US"/>
              <a:pPr/>
              <a:t>103</a:t>
            </a:fld>
            <a:endParaRPr lang="en-US" altLang="en-US"/>
          </a:p>
        </p:txBody>
      </p:sp>
      <p:sp>
        <p:nvSpPr>
          <p:cNvPr id="21094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094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latin typeface="Arial" charset="0"/>
              <a:ea typeface="MS PGothic" pitchFamily="34" charset="-128"/>
            </a:endParaRPr>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99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11E610FC-5128-4701-A1B4-6761089A39A2}" type="slidenum">
              <a:rPr lang="en-US" altLang="en-US"/>
              <a:pPr/>
              <a:t>104</a:t>
            </a:fld>
            <a:endParaRPr lang="en-US" altLang="en-US"/>
          </a:p>
        </p:txBody>
      </p:sp>
      <p:sp>
        <p:nvSpPr>
          <p:cNvPr id="21299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299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latin typeface="Arial" charset="0"/>
              <a:ea typeface="MS PGothic" pitchFamily="34" charset="-128"/>
            </a:endParaRPr>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2"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1B66EF9C-556D-443B-A57A-64ADC7A18247}" type="slidenum">
              <a:rPr lang="en-US" altLang="en-US"/>
              <a:pPr/>
              <a:t>105</a:t>
            </a:fld>
            <a:endParaRPr lang="en-US" altLang="en-US"/>
          </a:p>
        </p:txBody>
      </p:sp>
      <p:sp>
        <p:nvSpPr>
          <p:cNvPr id="21504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4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latin typeface="Arial" charset="0"/>
              <a:ea typeface="MS PGothic" pitchFamily="34" charset="-128"/>
            </a:endParaRPr>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E87DD5CE-33E1-4F4C-BBBD-BC8ED0FC8EEB}" type="slidenum">
              <a:rPr lang="en-US" altLang="en-US"/>
              <a:pPr/>
              <a:t>106</a:t>
            </a:fld>
            <a:endParaRPr lang="en-US" altLang="en-US"/>
          </a:p>
        </p:txBody>
      </p:sp>
      <p:sp>
        <p:nvSpPr>
          <p:cNvPr id="21709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709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latin typeface="Arial" charset="0"/>
              <a:ea typeface="MS PGothic" pitchFamily="34" charset="-128"/>
            </a:endParaRPr>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23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997874F8-CE1D-484A-823F-73D95EF8BD8D}" type="slidenum">
              <a:rPr lang="en-US" altLang="en-US"/>
              <a:pPr/>
              <a:t>107</a:t>
            </a:fld>
            <a:endParaRPr lang="en-US" altLang="en-US"/>
          </a:p>
        </p:txBody>
      </p:sp>
      <p:sp>
        <p:nvSpPr>
          <p:cNvPr id="22323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323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latin typeface="Arial" charset="0"/>
              <a:ea typeface="MS PGothic" pitchFamily="34" charset="-128"/>
            </a:endParaRPr>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82"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3754619E-3CAC-4AB3-ACD2-9B1C0F0182AD}" type="slidenum">
              <a:rPr lang="en-US" altLang="en-US"/>
              <a:pPr/>
              <a:t>108</a:t>
            </a:fld>
            <a:endParaRPr lang="en-US" altLang="en-US"/>
          </a:p>
        </p:txBody>
      </p:sp>
      <p:sp>
        <p:nvSpPr>
          <p:cNvPr id="22528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28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latin typeface="Arial" charset="0"/>
              <a:ea typeface="MS PGothic" pitchFamily="34" charset="-128"/>
            </a:endParaRPr>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3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8DFFD896-A009-4D80-8027-0166295285A4}" type="slidenum">
              <a:rPr lang="en-US" altLang="en-US"/>
              <a:pPr/>
              <a:t>109</a:t>
            </a:fld>
            <a:endParaRPr lang="en-US" altLang="en-US"/>
          </a:p>
        </p:txBody>
      </p:sp>
      <p:sp>
        <p:nvSpPr>
          <p:cNvPr id="22733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733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latin typeface="Arial" charset="0"/>
              <a:ea typeface="MS PGothic" pitchFamily="34" charset="-128"/>
            </a:endParaRPr>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378"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E6A65783-D186-4511-A005-33D0137F3AB7}" type="slidenum">
              <a:rPr lang="en-US" altLang="en-US"/>
              <a:pPr/>
              <a:t>110</a:t>
            </a:fld>
            <a:endParaRPr lang="en-US" altLang="en-US"/>
          </a:p>
        </p:txBody>
      </p:sp>
      <p:sp>
        <p:nvSpPr>
          <p:cNvPr id="22937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938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latin typeface="Arial" charset="0"/>
              <a:ea typeface="MS PGothic" pitchFamily="34" charset="-128"/>
            </a:endParaRPr>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6"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AF374342-5F87-4B58-A328-0C518E4AFD05}" type="slidenum">
              <a:rPr lang="en-US" altLang="en-US"/>
              <a:pPr/>
              <a:t>111</a:t>
            </a:fld>
            <a:endParaRPr lang="en-US" altLang="en-US"/>
          </a:p>
        </p:txBody>
      </p:sp>
      <p:sp>
        <p:nvSpPr>
          <p:cNvPr id="23142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142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latin typeface="Arial" charset="0"/>
              <a:ea typeface="MS PGothic" pitchFamily="34" charset="-128"/>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295A8459-F9D4-4A97-8C6A-96C80A070CF2}" type="slidenum">
              <a:rPr lang="en-US" altLang="en-US">
                <a:latin typeface="Times New Roman" pitchFamily="18" charset="0"/>
                <a:ea typeface="MS PGothic" pitchFamily="34" charset="-128"/>
              </a:rPr>
              <a:pPr/>
              <a:t>14</a:t>
            </a:fld>
            <a:endParaRPr lang="en-US" altLang="en-US">
              <a:latin typeface="Times New Roman" pitchFamily="18" charset="0"/>
              <a:ea typeface="MS PGothic" pitchFamily="34" charset="-128"/>
            </a:endParaRPr>
          </a:p>
        </p:txBody>
      </p:sp>
      <p:sp>
        <p:nvSpPr>
          <p:cNvPr id="55299" name="Rectangle 2"/>
          <p:cNvSpPr>
            <a:spLocks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530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square" numCol="1" anchor="t" anchorCtr="0" compatLnSpc="1">
            <a:prstTxWarp prst="textNoShape">
              <a:avLst/>
            </a:prstTxWarp>
          </a:bodyPr>
          <a:lstStyle/>
          <a:p>
            <a:pPr eaLnBrk="1" hangingPunct="1"/>
            <a:endParaRPr lang="en-US" altLang="en-US" smtClean="0">
              <a:latin typeface="Times New Roman" pitchFamily="18" charset="0"/>
            </a:endParaRPr>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4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49C69E58-00A2-4445-96E6-F81F434F8482}" type="slidenum">
              <a:rPr lang="en-US" altLang="en-US"/>
              <a:pPr/>
              <a:t>112</a:t>
            </a:fld>
            <a:endParaRPr lang="en-US" altLang="en-US"/>
          </a:p>
        </p:txBody>
      </p:sp>
      <p:sp>
        <p:nvSpPr>
          <p:cNvPr id="2334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34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latin typeface="Arial" charset="0"/>
              <a:ea typeface="MS PGothic" pitchFamily="34" charset="-128"/>
            </a:endParaRPr>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22"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10650EEC-6CE7-4B22-AA9B-E6B6E7F0CF01}" type="slidenum">
              <a:rPr lang="en-US" altLang="en-US"/>
              <a:pPr/>
              <a:t>113</a:t>
            </a:fld>
            <a:endParaRPr lang="en-US" altLang="en-US"/>
          </a:p>
        </p:txBody>
      </p:sp>
      <p:sp>
        <p:nvSpPr>
          <p:cNvPr id="23552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2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latin typeface="Arial" charset="0"/>
              <a:ea typeface="MS PGothic" pitchFamily="34" charset="-128"/>
            </a:endParaRPr>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757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A0D998EE-A932-402C-9C58-EFACE9975F90}" type="slidenum">
              <a:rPr lang="en-US" altLang="en-US"/>
              <a:pPr/>
              <a:t>114</a:t>
            </a:fld>
            <a:endParaRPr lang="en-US" altLang="en-US"/>
          </a:p>
        </p:txBody>
      </p:sp>
      <p:sp>
        <p:nvSpPr>
          <p:cNvPr id="23757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757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latin typeface="Arial" charset="0"/>
              <a:ea typeface="MS PGothic" pitchFamily="34" charset="-128"/>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AC45DCF9-D9CF-433C-B69C-70AB729C6C9A}" type="slidenum">
              <a:rPr lang="en-US" altLang="en-US">
                <a:latin typeface="Times New Roman" pitchFamily="18" charset="0"/>
                <a:ea typeface="MS PGothic" pitchFamily="34" charset="-128"/>
              </a:rPr>
              <a:pPr/>
              <a:t>15</a:t>
            </a:fld>
            <a:endParaRPr lang="en-US" altLang="en-US">
              <a:latin typeface="Times New Roman" pitchFamily="18" charset="0"/>
              <a:ea typeface="MS PGothic" pitchFamily="34" charset="-128"/>
            </a:endParaRPr>
          </a:p>
        </p:txBody>
      </p:sp>
      <p:sp>
        <p:nvSpPr>
          <p:cNvPr id="57347" name="Rectangle 2"/>
          <p:cNvSpPr>
            <a:spLocks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34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square" numCol="1" anchor="t" anchorCtr="0" compatLnSpc="1">
            <a:prstTxWarp prst="textNoShape">
              <a:avLst/>
            </a:prstTxWarp>
          </a:bodyPr>
          <a:lstStyle/>
          <a:p>
            <a:pPr eaLnBrk="1" hangingPunct="1"/>
            <a:endParaRPr lang="en-US" altLang="en-US" smtClean="0">
              <a:latin typeface="Times New Roman" pitchFamily="18"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EAB59874-D9B4-4BC4-B106-4C0A5EF979A1}" type="slidenum">
              <a:rPr lang="en-US" altLang="en-US">
                <a:latin typeface="Times New Roman" pitchFamily="18" charset="0"/>
                <a:ea typeface="MS PGothic" pitchFamily="34" charset="-128"/>
              </a:rPr>
              <a:pPr/>
              <a:t>16</a:t>
            </a:fld>
            <a:endParaRPr lang="en-US" altLang="en-US">
              <a:latin typeface="Times New Roman" pitchFamily="18" charset="0"/>
              <a:ea typeface="MS PGothic" pitchFamily="34" charset="-128"/>
            </a:endParaRPr>
          </a:p>
        </p:txBody>
      </p:sp>
      <p:sp>
        <p:nvSpPr>
          <p:cNvPr id="59395" name="Rectangle 2"/>
          <p:cNvSpPr>
            <a:spLocks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square" numCol="1" anchor="t" anchorCtr="0" compatLnSpc="1">
            <a:prstTxWarp prst="textNoShape">
              <a:avLst/>
            </a:prstTxWarp>
          </a:bodyPr>
          <a:lstStyle/>
          <a:p>
            <a:pPr eaLnBrk="1" hangingPunct="1"/>
            <a:endParaRPr lang="en-US" altLang="en-US" smtClean="0">
              <a:latin typeface="Times New Roman"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50DB282-B396-4B76-BFD6-EA60C161918C}" type="datetimeFigureOut">
              <a:rPr lang="en-US" smtClean="0"/>
              <a:t>4/28/2023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890811-5B86-4265-8324-480265CD67BE}" type="slidenum">
              <a:rPr lang="en-US" smtClean="0"/>
              <a:t>‹#›</a:t>
            </a:fld>
            <a:endParaRPr lang="en-US"/>
          </a:p>
        </p:txBody>
      </p:sp>
    </p:spTree>
    <p:extLst>
      <p:ext uri="{BB962C8B-B14F-4D97-AF65-F5344CB8AC3E}">
        <p14:creationId xmlns:p14="http://schemas.microsoft.com/office/powerpoint/2010/main" val="14120194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50DB282-B396-4B76-BFD6-EA60C161918C}" type="datetimeFigureOut">
              <a:rPr lang="en-US" smtClean="0"/>
              <a:t>4/28/2023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890811-5B86-4265-8324-480265CD67BE}" type="slidenum">
              <a:rPr lang="en-US" smtClean="0"/>
              <a:t>‹#›</a:t>
            </a:fld>
            <a:endParaRPr lang="en-US"/>
          </a:p>
        </p:txBody>
      </p:sp>
    </p:spTree>
    <p:extLst>
      <p:ext uri="{BB962C8B-B14F-4D97-AF65-F5344CB8AC3E}">
        <p14:creationId xmlns:p14="http://schemas.microsoft.com/office/powerpoint/2010/main" val="29513326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50DB282-B396-4B76-BFD6-EA60C161918C}" type="datetimeFigureOut">
              <a:rPr lang="en-US" smtClean="0"/>
              <a:t>4/28/2023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890811-5B86-4265-8324-480265CD67BE}" type="slidenum">
              <a:rPr lang="en-US" smtClean="0"/>
              <a:t>‹#›</a:t>
            </a:fld>
            <a:endParaRPr lang="en-US"/>
          </a:p>
        </p:txBody>
      </p:sp>
    </p:spTree>
    <p:extLst>
      <p:ext uri="{BB962C8B-B14F-4D97-AF65-F5344CB8AC3E}">
        <p14:creationId xmlns:p14="http://schemas.microsoft.com/office/powerpoint/2010/main" val="15203935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hart">
  <p:cSld name="Title, Text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3716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981200"/>
            <a:ext cx="40386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hart Placeholder 3"/>
          <p:cNvSpPr>
            <a:spLocks noGrp="1"/>
          </p:cNvSpPr>
          <p:nvPr>
            <p:ph type="chart" sz="half" idx="2"/>
          </p:nvPr>
        </p:nvSpPr>
        <p:spPr>
          <a:xfrm>
            <a:off x="4648200" y="1981200"/>
            <a:ext cx="4038600" cy="4114800"/>
          </a:xfrm>
        </p:spPr>
        <p:txBody>
          <a:bodyPr/>
          <a:lstStyle/>
          <a:p>
            <a:pPr lvl="0"/>
            <a:endParaRPr lang="en-US" noProof="0"/>
          </a:p>
        </p:txBody>
      </p:sp>
      <p:sp>
        <p:nvSpPr>
          <p:cNvPr id="5" name="Date Placeholder 4"/>
          <p:cNvSpPr>
            <a:spLocks noGrp="1"/>
          </p:cNvSpPr>
          <p:nvPr>
            <p:ph type="dt" sz="half" idx="10"/>
          </p:nvPr>
        </p:nvSpPr>
        <p:spPr>
          <a:xfrm>
            <a:off x="457200" y="6245225"/>
            <a:ext cx="2133600" cy="476250"/>
          </a:xfrm>
        </p:spPr>
        <p:txBody>
          <a:bodyPr/>
          <a:lstStyle>
            <a:lvl1pPr>
              <a:defRPr/>
            </a:lvl1pPr>
          </a:lstStyle>
          <a:p>
            <a:pPr>
              <a:defRPr/>
            </a:pPr>
            <a:fld id="{D27A5384-FE93-45B5-8477-816982EE7A7E}" type="datetime1">
              <a:rPr lang="en-US"/>
              <a:pPr>
                <a:defRPr/>
              </a:pPr>
              <a:t>4/28/2023</a:t>
            </a:fld>
            <a:endParaRPr lang="en-US"/>
          </a:p>
        </p:txBody>
      </p:sp>
      <p:sp>
        <p:nvSpPr>
          <p:cNvPr id="6" name="Footer Placeholder 5"/>
          <p:cNvSpPr>
            <a:spLocks noGrp="1"/>
          </p:cNvSpPr>
          <p:nvPr>
            <p:ph type="ftr" sz="quarter" idx="11"/>
          </p:nvPr>
        </p:nvSpPr>
        <p:spPr>
          <a:xfrm>
            <a:off x="3124200" y="6245225"/>
            <a:ext cx="2895600" cy="476250"/>
          </a:xfrm>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6553200" y="6245225"/>
            <a:ext cx="2133600" cy="476250"/>
          </a:xfrm>
        </p:spPr>
        <p:txBody>
          <a:bodyPr/>
          <a:lstStyle>
            <a:lvl1pPr>
              <a:defRPr/>
            </a:lvl1pPr>
          </a:lstStyle>
          <a:p>
            <a:fld id="{FE065555-C0D1-4265-913E-2AEE317E02CC}" type="slidenum">
              <a:rPr lang="en-US" altLang="en-US"/>
              <a:pPr/>
              <a:t>‹#›</a:t>
            </a:fld>
            <a:endParaRPr lang="en-US" altLang="en-US"/>
          </a:p>
        </p:txBody>
      </p:sp>
    </p:spTree>
    <p:extLst>
      <p:ext uri="{BB962C8B-B14F-4D97-AF65-F5344CB8AC3E}">
        <p14:creationId xmlns:p14="http://schemas.microsoft.com/office/powerpoint/2010/main" val="1483270512"/>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3716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981200"/>
            <a:ext cx="40386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648200" y="1981200"/>
            <a:ext cx="4038600" cy="4114800"/>
          </a:xfrm>
        </p:spPr>
        <p:txBody>
          <a:bodyPr/>
          <a:lstStyle/>
          <a:p>
            <a:pPr lvl="0"/>
            <a:endParaRPr lang="en-US" noProof="0"/>
          </a:p>
        </p:txBody>
      </p:sp>
      <p:sp>
        <p:nvSpPr>
          <p:cNvPr id="5" name="Date Placeholder 4"/>
          <p:cNvSpPr>
            <a:spLocks noGrp="1"/>
          </p:cNvSpPr>
          <p:nvPr>
            <p:ph type="dt" sz="half" idx="10"/>
          </p:nvPr>
        </p:nvSpPr>
        <p:spPr>
          <a:xfrm>
            <a:off x="457200" y="6245225"/>
            <a:ext cx="2133600" cy="476250"/>
          </a:xfrm>
        </p:spPr>
        <p:txBody>
          <a:bodyPr/>
          <a:lstStyle>
            <a:lvl1pPr>
              <a:defRPr/>
            </a:lvl1pPr>
          </a:lstStyle>
          <a:p>
            <a:pPr>
              <a:defRPr/>
            </a:pPr>
            <a:fld id="{D3DB81AC-5D1F-4452-AE23-23715D21CF21}" type="datetime1">
              <a:rPr lang="en-US"/>
              <a:pPr>
                <a:defRPr/>
              </a:pPr>
              <a:t>4/28/2023</a:t>
            </a:fld>
            <a:endParaRPr lang="en-US"/>
          </a:p>
        </p:txBody>
      </p:sp>
      <p:sp>
        <p:nvSpPr>
          <p:cNvPr id="6" name="Footer Placeholder 5"/>
          <p:cNvSpPr>
            <a:spLocks noGrp="1"/>
          </p:cNvSpPr>
          <p:nvPr>
            <p:ph type="ftr" sz="quarter" idx="11"/>
          </p:nvPr>
        </p:nvSpPr>
        <p:spPr>
          <a:xfrm>
            <a:off x="3124200" y="6245225"/>
            <a:ext cx="2895600" cy="476250"/>
          </a:xfrm>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6553200" y="6245225"/>
            <a:ext cx="2133600" cy="476250"/>
          </a:xfrm>
        </p:spPr>
        <p:txBody>
          <a:bodyPr/>
          <a:lstStyle>
            <a:lvl1pPr>
              <a:defRPr/>
            </a:lvl1pPr>
          </a:lstStyle>
          <a:p>
            <a:fld id="{265462C9-918C-4AED-AED1-07FE96433185}" type="slidenum">
              <a:rPr lang="en-US" altLang="en-US"/>
              <a:pPr/>
              <a:t>‹#›</a:t>
            </a:fld>
            <a:endParaRPr lang="en-US" altLang="en-US"/>
          </a:p>
        </p:txBody>
      </p:sp>
    </p:spTree>
    <p:extLst>
      <p:ext uri="{BB962C8B-B14F-4D97-AF65-F5344CB8AC3E}">
        <p14:creationId xmlns:p14="http://schemas.microsoft.com/office/powerpoint/2010/main" val="2801148730"/>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50DB282-B396-4B76-BFD6-EA60C161918C}" type="datetimeFigureOut">
              <a:rPr lang="en-US" smtClean="0"/>
              <a:t>4/28/2023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890811-5B86-4265-8324-480265CD67BE}" type="slidenum">
              <a:rPr lang="en-US" smtClean="0"/>
              <a:t>‹#›</a:t>
            </a:fld>
            <a:endParaRPr lang="en-US"/>
          </a:p>
        </p:txBody>
      </p:sp>
    </p:spTree>
    <p:extLst>
      <p:ext uri="{BB962C8B-B14F-4D97-AF65-F5344CB8AC3E}">
        <p14:creationId xmlns:p14="http://schemas.microsoft.com/office/powerpoint/2010/main" val="31204297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50DB282-B396-4B76-BFD6-EA60C161918C}" type="datetimeFigureOut">
              <a:rPr lang="en-US" smtClean="0"/>
              <a:t>4/28/2023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890811-5B86-4265-8324-480265CD67BE}" type="slidenum">
              <a:rPr lang="en-US" smtClean="0"/>
              <a:t>‹#›</a:t>
            </a:fld>
            <a:endParaRPr lang="en-US"/>
          </a:p>
        </p:txBody>
      </p:sp>
    </p:spTree>
    <p:extLst>
      <p:ext uri="{BB962C8B-B14F-4D97-AF65-F5344CB8AC3E}">
        <p14:creationId xmlns:p14="http://schemas.microsoft.com/office/powerpoint/2010/main" val="35123176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50DB282-B396-4B76-BFD6-EA60C161918C}" type="datetimeFigureOut">
              <a:rPr lang="en-US" smtClean="0"/>
              <a:t>4/28/2023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890811-5B86-4265-8324-480265CD67BE}" type="slidenum">
              <a:rPr lang="en-US" smtClean="0"/>
              <a:t>‹#›</a:t>
            </a:fld>
            <a:endParaRPr lang="en-US"/>
          </a:p>
        </p:txBody>
      </p:sp>
    </p:spTree>
    <p:extLst>
      <p:ext uri="{BB962C8B-B14F-4D97-AF65-F5344CB8AC3E}">
        <p14:creationId xmlns:p14="http://schemas.microsoft.com/office/powerpoint/2010/main" val="32987022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50DB282-B396-4B76-BFD6-EA60C161918C}" type="datetimeFigureOut">
              <a:rPr lang="en-US" smtClean="0"/>
              <a:t>4/28/2023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1890811-5B86-4265-8324-480265CD67BE}" type="slidenum">
              <a:rPr lang="en-US" smtClean="0"/>
              <a:t>‹#›</a:t>
            </a:fld>
            <a:endParaRPr lang="en-US"/>
          </a:p>
        </p:txBody>
      </p:sp>
    </p:spTree>
    <p:extLst>
      <p:ext uri="{BB962C8B-B14F-4D97-AF65-F5344CB8AC3E}">
        <p14:creationId xmlns:p14="http://schemas.microsoft.com/office/powerpoint/2010/main" val="13145811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50DB282-B396-4B76-BFD6-EA60C161918C}" type="datetimeFigureOut">
              <a:rPr lang="en-US" smtClean="0"/>
              <a:t>4/28/2023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1890811-5B86-4265-8324-480265CD67BE}" type="slidenum">
              <a:rPr lang="en-US" smtClean="0"/>
              <a:t>‹#›</a:t>
            </a:fld>
            <a:endParaRPr lang="en-US"/>
          </a:p>
        </p:txBody>
      </p:sp>
    </p:spTree>
    <p:extLst>
      <p:ext uri="{BB962C8B-B14F-4D97-AF65-F5344CB8AC3E}">
        <p14:creationId xmlns:p14="http://schemas.microsoft.com/office/powerpoint/2010/main" val="14278310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50DB282-B396-4B76-BFD6-EA60C161918C}" type="datetimeFigureOut">
              <a:rPr lang="en-US" smtClean="0"/>
              <a:t>4/28/2023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1890811-5B86-4265-8324-480265CD67BE}" type="slidenum">
              <a:rPr lang="en-US" smtClean="0"/>
              <a:t>‹#›</a:t>
            </a:fld>
            <a:endParaRPr lang="en-US"/>
          </a:p>
        </p:txBody>
      </p:sp>
    </p:spTree>
    <p:extLst>
      <p:ext uri="{BB962C8B-B14F-4D97-AF65-F5344CB8AC3E}">
        <p14:creationId xmlns:p14="http://schemas.microsoft.com/office/powerpoint/2010/main" val="39102763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50DB282-B396-4B76-BFD6-EA60C161918C}" type="datetimeFigureOut">
              <a:rPr lang="en-US" smtClean="0"/>
              <a:t>4/28/2023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890811-5B86-4265-8324-480265CD67BE}" type="slidenum">
              <a:rPr lang="en-US" smtClean="0"/>
              <a:t>‹#›</a:t>
            </a:fld>
            <a:endParaRPr lang="en-US"/>
          </a:p>
        </p:txBody>
      </p:sp>
    </p:spTree>
    <p:extLst>
      <p:ext uri="{BB962C8B-B14F-4D97-AF65-F5344CB8AC3E}">
        <p14:creationId xmlns:p14="http://schemas.microsoft.com/office/powerpoint/2010/main" val="12504151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50DB282-B396-4B76-BFD6-EA60C161918C}" type="datetimeFigureOut">
              <a:rPr lang="en-US" smtClean="0"/>
              <a:t>4/28/2023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890811-5B86-4265-8324-480265CD67BE}" type="slidenum">
              <a:rPr lang="en-US" smtClean="0"/>
              <a:t>‹#›</a:t>
            </a:fld>
            <a:endParaRPr lang="en-US"/>
          </a:p>
        </p:txBody>
      </p:sp>
    </p:spTree>
    <p:extLst>
      <p:ext uri="{BB962C8B-B14F-4D97-AF65-F5344CB8AC3E}">
        <p14:creationId xmlns:p14="http://schemas.microsoft.com/office/powerpoint/2010/main" val="7420494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50DB282-B396-4B76-BFD6-EA60C161918C}" type="datetimeFigureOut">
              <a:rPr lang="en-US" smtClean="0"/>
              <a:t>4/28/2023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1890811-5B86-4265-8324-480265CD67BE}" type="slidenum">
              <a:rPr lang="en-US" smtClean="0"/>
              <a:t>‹#›</a:t>
            </a:fld>
            <a:endParaRPr lang="en-US"/>
          </a:p>
        </p:txBody>
      </p:sp>
    </p:spTree>
    <p:extLst>
      <p:ext uri="{BB962C8B-B14F-4D97-AF65-F5344CB8AC3E}">
        <p14:creationId xmlns:p14="http://schemas.microsoft.com/office/powerpoint/2010/main" val="8815615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4800"/>
            <a:ext cx="7772400" cy="1470025"/>
          </a:xfrm>
        </p:spPr>
        <p:txBody>
          <a:bodyPr/>
          <a:lstStyle/>
          <a:p>
            <a:r>
              <a:rPr lang="en-US" dirty="0" smtClean="0"/>
              <a:t>LAND USE OFFICALS TRAINING</a:t>
            </a:r>
            <a:endParaRPr lang="en-US" dirty="0"/>
          </a:p>
        </p:txBody>
      </p:sp>
      <p:sp>
        <p:nvSpPr>
          <p:cNvPr id="3" name="Subtitle 2"/>
          <p:cNvSpPr>
            <a:spLocks noGrp="1"/>
          </p:cNvSpPr>
          <p:nvPr>
            <p:ph type="subTitle" idx="1"/>
          </p:nvPr>
        </p:nvSpPr>
        <p:spPr/>
        <p:txBody>
          <a:bodyPr/>
          <a:lstStyle/>
          <a:p>
            <a:r>
              <a:rPr lang="en-US" dirty="0" smtClean="0"/>
              <a:t>NMLZO Semi-Annual Meeting</a:t>
            </a:r>
          </a:p>
          <a:p>
            <a:r>
              <a:rPr lang="en-US" dirty="0" smtClean="0"/>
              <a:t>May 4, 2023</a:t>
            </a:r>
          </a:p>
        </p:txBody>
      </p:sp>
      <p:sp>
        <p:nvSpPr>
          <p:cNvPr id="4" name="Title 1"/>
          <p:cNvSpPr txBox="1">
            <a:spLocks/>
          </p:cNvSpPr>
          <p:nvPr/>
        </p:nvSpPr>
        <p:spPr>
          <a:xfrm>
            <a:off x="820783" y="1927225"/>
            <a:ext cx="7772400"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dirty="0" smtClean="0"/>
              <a:t>Becoming a More Effective Commission Member</a:t>
            </a:r>
            <a:endParaRPr lang="en-US" dirty="0"/>
          </a:p>
        </p:txBody>
      </p:sp>
    </p:spTree>
    <p:extLst>
      <p:ext uri="{BB962C8B-B14F-4D97-AF65-F5344CB8AC3E}">
        <p14:creationId xmlns:p14="http://schemas.microsoft.com/office/powerpoint/2010/main" val="19948531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altLang="en-US" cap="all" dirty="0">
                <a:latin typeface="Arial Black" pitchFamily="34" charset="0"/>
              </a:rPr>
              <a:t>How It Works</a:t>
            </a:r>
            <a:endParaRPr lang="en-US" dirty="0"/>
          </a:p>
        </p:txBody>
      </p:sp>
      <p:sp>
        <p:nvSpPr>
          <p:cNvPr id="4" name="Rectangle 7"/>
          <p:cNvSpPr>
            <a:spLocks noGrp="1" noChangeArrowheads="1"/>
          </p:cNvSpPr>
          <p:nvPr>
            <p:ph idx="1"/>
          </p:nvPr>
        </p:nvSpPr>
        <p:spPr>
          <a:xfrm>
            <a:off x="457200" y="1600200"/>
            <a:ext cx="8229600" cy="4800600"/>
          </a:xfrm>
          <a:solidFill>
            <a:schemeClr val="bg1"/>
          </a:solidFill>
          <a:ln>
            <a:solidFill>
              <a:schemeClr val="bg1"/>
            </a:solidFill>
            <a:miter lim="800000"/>
            <a:headEnd/>
            <a:tailEnd/>
          </a:ln>
        </p:spPr>
        <p:txBody>
          <a:bodyPr wrap="none" anchor="ctr"/>
          <a:lstStyle/>
          <a:p>
            <a:pPr eaLnBrk="1" hangingPunct="1">
              <a:buFontTx/>
              <a:buAutoNum type="arabicPeriod"/>
            </a:pPr>
            <a:r>
              <a:rPr lang="en-US" altLang="en-US" sz="3600" dirty="0" smtClean="0"/>
              <a:t> Definitions – </a:t>
            </a:r>
            <a:r>
              <a:rPr lang="en-US" altLang="en-US" sz="2400" dirty="0" smtClean="0"/>
              <a:t>meaning &amp; intention</a:t>
            </a:r>
          </a:p>
          <a:p>
            <a:pPr eaLnBrk="1" hangingPunct="1">
              <a:buFontTx/>
              <a:buAutoNum type="arabicPeriod"/>
            </a:pPr>
            <a:r>
              <a:rPr lang="en-US" altLang="en-US" sz="3600" dirty="0" smtClean="0"/>
              <a:t> Zones – </a:t>
            </a:r>
            <a:r>
              <a:rPr lang="en-US" altLang="en-US" sz="2400" dirty="0" smtClean="0"/>
              <a:t>different areas, different uses</a:t>
            </a:r>
          </a:p>
          <a:p>
            <a:pPr eaLnBrk="1" hangingPunct="1">
              <a:buFontTx/>
              <a:buAutoNum type="arabicPeriod"/>
            </a:pPr>
            <a:r>
              <a:rPr lang="en-US" altLang="en-US" sz="3600" dirty="0" smtClean="0"/>
              <a:t> </a:t>
            </a:r>
            <a:r>
              <a:rPr lang="en-US" altLang="en-US" sz="3600" dirty="0" err="1" smtClean="0"/>
              <a:t>Gen.Regs</a:t>
            </a:r>
            <a:r>
              <a:rPr lang="en-US" altLang="en-US" sz="3600" dirty="0" smtClean="0"/>
              <a:t>. – </a:t>
            </a:r>
            <a:r>
              <a:rPr lang="en-US" altLang="en-US" sz="2400" dirty="0" smtClean="0"/>
              <a:t>apply to all zones</a:t>
            </a:r>
          </a:p>
          <a:p>
            <a:pPr eaLnBrk="1" hangingPunct="1">
              <a:buFontTx/>
              <a:buAutoNum type="arabicPeriod"/>
            </a:pPr>
            <a:r>
              <a:rPr lang="en-US" altLang="en-US" sz="3600" dirty="0" smtClean="0"/>
              <a:t> Admin./</a:t>
            </a:r>
            <a:r>
              <a:rPr lang="en-US" altLang="en-US" sz="3600" dirty="0" err="1" smtClean="0"/>
              <a:t>Enfor</a:t>
            </a:r>
            <a:r>
              <a:rPr lang="en-US" altLang="en-US" sz="3600" dirty="0" smtClean="0"/>
              <a:t>. Regulations</a:t>
            </a:r>
          </a:p>
          <a:p>
            <a:pPr marL="457200" lvl="1" indent="0" eaLnBrk="1" hangingPunct="1">
              <a:buFont typeface="Arial" charset="0"/>
              <a:buNone/>
            </a:pPr>
            <a:r>
              <a:rPr lang="en-US" altLang="en-US" sz="2000" dirty="0" smtClean="0"/>
              <a:t>	penalties, permits, and possibilities</a:t>
            </a:r>
          </a:p>
          <a:p>
            <a:pPr marL="457200" lvl="1" indent="0" eaLnBrk="1" hangingPunct="1">
              <a:buFont typeface="Arial" charset="0"/>
              <a:buNone/>
            </a:pPr>
            <a:r>
              <a:rPr lang="en-US" altLang="en-US" sz="2000" dirty="0" smtClean="0"/>
              <a:t>	who does what for whom??</a:t>
            </a:r>
          </a:p>
          <a:p>
            <a:pPr marL="457200" lvl="1" indent="0" eaLnBrk="1" hangingPunct="1">
              <a:buFont typeface="Arial" charset="0"/>
              <a:buNone/>
            </a:pPr>
            <a:r>
              <a:rPr lang="en-US" altLang="en-US" sz="2000" dirty="0" smtClean="0"/>
              <a:t>	what’s the process?? etc.  </a:t>
            </a:r>
          </a:p>
          <a:p>
            <a:pPr eaLnBrk="1" hangingPunct="1">
              <a:buFontTx/>
              <a:buAutoNum type="arabicPeriod"/>
            </a:pPr>
            <a:r>
              <a:rPr lang="en-US" altLang="en-US" sz="3600" dirty="0" smtClean="0"/>
              <a:t> Map (zoning atlas) – </a:t>
            </a:r>
            <a:r>
              <a:rPr lang="en-US" altLang="en-US" sz="2400" dirty="0" smtClean="0"/>
              <a:t>visual depiction of zones</a:t>
            </a:r>
          </a:p>
        </p:txBody>
      </p:sp>
      <p:sp>
        <p:nvSpPr>
          <p:cNvPr id="5" name="TextBox 4"/>
          <p:cNvSpPr txBox="1"/>
          <p:nvPr/>
        </p:nvSpPr>
        <p:spPr>
          <a:xfrm>
            <a:off x="609600" y="1214438"/>
            <a:ext cx="6705600" cy="522287"/>
          </a:xfrm>
          <a:prstGeom prst="rect">
            <a:avLst/>
          </a:prstGeom>
          <a:noFill/>
        </p:spPr>
        <p:txBody>
          <a:bodyPr>
            <a:spAutoFit/>
          </a:bodyPr>
          <a:lstStyle/>
          <a:p>
            <a:pPr>
              <a:defRPr/>
            </a:pPr>
            <a:r>
              <a:rPr lang="en-US" sz="2800" b="1" i="1" cap="all" dirty="0">
                <a:latin typeface="Arial" panose="020B0604020202020204" pitchFamily="34" charset="0"/>
                <a:ea typeface="ＭＳ Ｐゴシック" charset="0"/>
                <a:cs typeface="Arial" panose="020B0604020202020204" pitchFamily="34" charset="0"/>
              </a:rPr>
              <a:t>Common to all zoning codes</a:t>
            </a:r>
          </a:p>
        </p:txBody>
      </p:sp>
    </p:spTree>
    <p:extLst>
      <p:ext uri="{BB962C8B-B14F-4D97-AF65-F5344CB8AC3E}">
        <p14:creationId xmlns:p14="http://schemas.microsoft.com/office/powerpoint/2010/main" val="232162593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1000" fill="hold"/>
                                        <p:tgtEl>
                                          <p:spTgt spid="4"/>
                                        </p:tgtEl>
                                        <p:attrNameLst>
                                          <p:attrName>ppt_x</p:attrName>
                                        </p:attrNameLst>
                                      </p:cBhvr>
                                      <p:tavLst>
                                        <p:tav tm="0">
                                          <p:val>
                                            <p:strVal val="#ppt_x"/>
                                          </p:val>
                                        </p:tav>
                                        <p:tav tm="100000">
                                          <p:val>
                                            <p:strVal val="#ppt_x"/>
                                          </p:val>
                                        </p:tav>
                                      </p:tavLst>
                                    </p:anim>
                                    <p:anim calcmode="lin" valueType="num">
                                      <p:cBhvr additive="base">
                                        <p:cTn id="8" dur="10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6" name="Title 1"/>
          <p:cNvSpPr>
            <a:spLocks noGrp="1"/>
          </p:cNvSpPr>
          <p:nvPr>
            <p:ph type="title"/>
          </p:nvPr>
        </p:nvSpPr>
        <p:spPr/>
        <p:txBody>
          <a:bodyPr/>
          <a:lstStyle/>
          <a:p>
            <a:pPr eaLnBrk="1" hangingPunct="1"/>
            <a:r>
              <a:rPr lang="en-US" altLang="en-US" smtClean="0"/>
              <a:t>Procedure</a:t>
            </a:r>
          </a:p>
        </p:txBody>
      </p:sp>
      <p:sp>
        <p:nvSpPr>
          <p:cNvPr id="3" name="Content Placeholder 2"/>
          <p:cNvSpPr>
            <a:spLocks noGrp="1"/>
          </p:cNvSpPr>
          <p:nvPr>
            <p:ph idx="1"/>
          </p:nvPr>
        </p:nvSpPr>
        <p:spPr>
          <a:xfrm>
            <a:off x="838200" y="1371600"/>
            <a:ext cx="7343775" cy="3921125"/>
          </a:xfrm>
        </p:spPr>
        <p:txBody>
          <a:bodyPr/>
          <a:lstStyle/>
          <a:p>
            <a:pPr eaLnBrk="1" hangingPunct="1">
              <a:lnSpc>
                <a:spcPct val="90000"/>
              </a:lnSpc>
              <a:defRPr/>
            </a:pPr>
            <a:r>
              <a:rPr lang="en-US" dirty="0">
                <a:cs typeface="Arial" charset="0"/>
              </a:rPr>
              <a:t>To assist in the orderly presentation of evidence, people giving testimony will be divided into three groups: 	</a:t>
            </a:r>
          </a:p>
          <a:p>
            <a:pPr lvl="1" eaLnBrk="1" hangingPunct="1">
              <a:lnSpc>
                <a:spcPct val="90000"/>
              </a:lnSpc>
              <a:defRPr/>
            </a:pPr>
            <a:r>
              <a:rPr lang="en-US" dirty="0">
                <a:cs typeface="Arial" charset="0"/>
              </a:rPr>
              <a:t>(1) </a:t>
            </a:r>
            <a:r>
              <a:rPr lang="en-US" dirty="0" smtClean="0">
                <a:cs typeface="Arial" charset="0"/>
              </a:rPr>
              <a:t>proponents*;</a:t>
            </a:r>
            <a:endParaRPr lang="en-US" dirty="0">
              <a:cs typeface="Arial" charset="0"/>
            </a:endParaRPr>
          </a:p>
          <a:p>
            <a:pPr lvl="1" eaLnBrk="1" hangingPunct="1">
              <a:lnSpc>
                <a:spcPct val="90000"/>
              </a:lnSpc>
              <a:defRPr/>
            </a:pPr>
            <a:r>
              <a:rPr lang="en-US" dirty="0">
                <a:cs typeface="Arial" charset="0"/>
              </a:rPr>
              <a:t>(2) </a:t>
            </a:r>
            <a:r>
              <a:rPr lang="en-US" dirty="0" smtClean="0">
                <a:cs typeface="Arial" charset="0"/>
              </a:rPr>
              <a:t>opponents*; </a:t>
            </a:r>
            <a:endParaRPr lang="en-US" dirty="0">
              <a:cs typeface="Arial" charset="0"/>
            </a:endParaRPr>
          </a:p>
          <a:p>
            <a:pPr lvl="1" eaLnBrk="1" hangingPunct="1">
              <a:lnSpc>
                <a:spcPct val="90000"/>
              </a:lnSpc>
              <a:defRPr/>
            </a:pPr>
            <a:r>
              <a:rPr lang="en-US" dirty="0">
                <a:cs typeface="Arial" charset="0"/>
              </a:rPr>
              <a:t>(3) interested people</a:t>
            </a:r>
            <a:r>
              <a:rPr lang="en-US" dirty="0" smtClean="0">
                <a:cs typeface="Arial" charset="0"/>
              </a:rPr>
              <a:t>. </a:t>
            </a:r>
          </a:p>
          <a:p>
            <a:pPr marL="457200" lvl="1" indent="0" eaLnBrk="1" hangingPunct="1">
              <a:lnSpc>
                <a:spcPct val="90000"/>
              </a:lnSpc>
              <a:buFont typeface="Wingdings" pitchFamily="2" charset="2"/>
              <a:buNone/>
              <a:defRPr/>
            </a:pPr>
            <a:endParaRPr lang="en-US" dirty="0" smtClean="0">
              <a:cs typeface="Arial" charset="0"/>
            </a:endParaRPr>
          </a:p>
          <a:p>
            <a:pPr marL="0" indent="0" eaLnBrk="1" hangingPunct="1">
              <a:buFont typeface="Wingdings" pitchFamily="2" charset="2"/>
              <a:buNone/>
              <a:defRPr/>
            </a:pPr>
            <a:r>
              <a:rPr lang="en-US" dirty="0" smtClean="0">
                <a:cs typeface="Arial" charset="0"/>
              </a:rPr>
              <a:t>* These are “Parties” to the case.</a:t>
            </a:r>
            <a:endParaRPr lang="en-US" dirty="0"/>
          </a:p>
        </p:txBody>
      </p:sp>
      <p:sp>
        <p:nvSpPr>
          <p:cNvPr id="205828" name="Date Placeholder 3"/>
          <p:cNvSpPr>
            <a:spLocks noGrp="1"/>
          </p:cNvSpPr>
          <p:nvPr>
            <p:ph type="dt" sz="quarter" idx="10"/>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D38BF50C-95E3-419D-AA8B-80ABCD983379}" type="datetime1">
              <a:rPr lang="en-US" altLang="en-US" smtClean="0"/>
              <a:pPr/>
              <a:t>4/28/2023</a:t>
            </a:fld>
            <a:endParaRPr lang="en-US" altLang="en-US" smtClean="0"/>
          </a:p>
        </p:txBody>
      </p:sp>
    </p:spTree>
    <p:extLst>
      <p:ext uri="{BB962C8B-B14F-4D97-AF65-F5344CB8AC3E}">
        <p14:creationId xmlns:p14="http://schemas.microsoft.com/office/powerpoint/2010/main" val="231591373"/>
      </p:ext>
    </p:extLst>
  </p:cSld>
  <p:clrMapOvr>
    <a:masterClrMapping/>
  </p:clrMapOvr>
  <p:transition/>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850" name="Title 1"/>
          <p:cNvSpPr>
            <a:spLocks noGrp="1"/>
          </p:cNvSpPr>
          <p:nvPr>
            <p:ph type="title"/>
          </p:nvPr>
        </p:nvSpPr>
        <p:spPr/>
        <p:txBody>
          <a:bodyPr/>
          <a:lstStyle/>
          <a:p>
            <a:pPr eaLnBrk="1" hangingPunct="1"/>
            <a:r>
              <a:rPr lang="en-US" altLang="en-US" smtClean="0"/>
              <a:t>Procedure</a:t>
            </a:r>
          </a:p>
        </p:txBody>
      </p:sp>
      <p:sp>
        <p:nvSpPr>
          <p:cNvPr id="206851" name="Content Placeholder 2"/>
          <p:cNvSpPr>
            <a:spLocks noGrp="1"/>
          </p:cNvSpPr>
          <p:nvPr>
            <p:ph idx="1"/>
          </p:nvPr>
        </p:nvSpPr>
        <p:spPr>
          <a:xfrm>
            <a:off x="1262063" y="1495425"/>
            <a:ext cx="7453312" cy="4368800"/>
          </a:xfrm>
        </p:spPr>
        <p:txBody>
          <a:bodyPr/>
          <a:lstStyle/>
          <a:p>
            <a:pPr eaLnBrk="1" hangingPunct="1">
              <a:lnSpc>
                <a:spcPct val="90000"/>
              </a:lnSpc>
            </a:pPr>
            <a:r>
              <a:rPr lang="en-US" altLang="en-US" smtClean="0">
                <a:cs typeface="Arial" charset="0"/>
              </a:rPr>
              <a:t>To further assist in the orderly presentation of testimony and preparation of the minutes of the Commission, all people wishing to testify,  (as well as attorneys representing clients) will be required to provide their names and addresses in written form to the Commission staff prior to being permitted to testify or address the Commission.</a:t>
            </a:r>
            <a:endParaRPr lang="en-US" altLang="en-US" smtClean="0">
              <a:latin typeface="Courier New" pitchFamily="49" charset="0"/>
              <a:cs typeface="Courier New" pitchFamily="49" charset="0"/>
            </a:endParaRPr>
          </a:p>
          <a:p>
            <a:pPr eaLnBrk="1" hangingPunct="1">
              <a:lnSpc>
                <a:spcPct val="90000"/>
              </a:lnSpc>
            </a:pPr>
            <a:endParaRPr lang="en-US" altLang="en-US" smtClean="0"/>
          </a:p>
          <a:p>
            <a:pPr eaLnBrk="1" hangingPunct="1"/>
            <a:endParaRPr lang="en-US" altLang="en-US" smtClean="0"/>
          </a:p>
        </p:txBody>
      </p:sp>
      <p:sp>
        <p:nvSpPr>
          <p:cNvPr id="206852" name="Date Placeholder 3"/>
          <p:cNvSpPr>
            <a:spLocks noGrp="1"/>
          </p:cNvSpPr>
          <p:nvPr>
            <p:ph type="dt" sz="quarter" idx="10"/>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8048F9FE-6C3E-4C31-8706-D020F9F48842}" type="datetime1">
              <a:rPr lang="en-US" altLang="en-US" smtClean="0"/>
              <a:pPr/>
              <a:t>4/28/2023</a:t>
            </a:fld>
            <a:endParaRPr lang="en-US" altLang="en-US" smtClean="0"/>
          </a:p>
        </p:txBody>
      </p:sp>
    </p:spTree>
    <p:extLst>
      <p:ext uri="{BB962C8B-B14F-4D97-AF65-F5344CB8AC3E}">
        <p14:creationId xmlns:p14="http://schemas.microsoft.com/office/powerpoint/2010/main" val="4037423380"/>
      </p:ext>
    </p:extLst>
  </p:cSld>
  <p:clrMapOvr>
    <a:masterClrMapping/>
  </p:clrMapOvr>
  <p:transition/>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p:cNvSpPr>
            <a:spLocks noGrp="1" noChangeArrowheads="1"/>
          </p:cNvSpPr>
          <p:nvPr>
            <p:ph type="title"/>
          </p:nvPr>
        </p:nvSpPr>
        <p:spPr/>
        <p:txBody>
          <a:bodyPr/>
          <a:lstStyle/>
          <a:p>
            <a:pPr eaLnBrk="1" hangingPunct="1"/>
            <a:r>
              <a:rPr lang="en-US" altLang="en-US" smtClean="0"/>
              <a:t>Procedure</a:t>
            </a:r>
          </a:p>
        </p:txBody>
      </p:sp>
      <p:sp>
        <p:nvSpPr>
          <p:cNvPr id="68611" name="Rectangle 3"/>
          <p:cNvSpPr>
            <a:spLocks noGrp="1" noChangeArrowheads="1"/>
          </p:cNvSpPr>
          <p:nvPr>
            <p:ph idx="1"/>
          </p:nvPr>
        </p:nvSpPr>
        <p:spPr>
          <a:xfrm>
            <a:off x="685800" y="1219200"/>
            <a:ext cx="7772400" cy="5105400"/>
          </a:xfrm>
        </p:spPr>
        <p:txBody>
          <a:bodyPr>
            <a:normAutofit fontScale="85000" lnSpcReduction="20000"/>
          </a:bodyPr>
          <a:lstStyle/>
          <a:p>
            <a:pPr eaLnBrk="1" hangingPunct="1">
              <a:lnSpc>
                <a:spcPct val="90000"/>
              </a:lnSpc>
              <a:defRPr/>
            </a:pPr>
            <a:r>
              <a:rPr lang="en-US" sz="3600" dirty="0" smtClean="0"/>
              <a:t>Staff Report/Recommendation</a:t>
            </a:r>
          </a:p>
          <a:p>
            <a:pPr lvl="1" eaLnBrk="1" hangingPunct="1">
              <a:lnSpc>
                <a:spcPct val="90000"/>
              </a:lnSpc>
              <a:defRPr/>
            </a:pPr>
            <a:r>
              <a:rPr lang="en-US" sz="3600" dirty="0"/>
              <a:t>Stand for Questions by Commission</a:t>
            </a:r>
          </a:p>
          <a:p>
            <a:pPr lvl="1" eaLnBrk="1" hangingPunct="1">
              <a:lnSpc>
                <a:spcPct val="90000"/>
              </a:lnSpc>
              <a:defRPr/>
            </a:pPr>
            <a:r>
              <a:rPr lang="en-US" sz="3600" dirty="0"/>
              <a:t>Cross Examination by </a:t>
            </a:r>
            <a:r>
              <a:rPr lang="en-US" sz="3600" dirty="0" smtClean="0"/>
              <a:t>Parties</a:t>
            </a:r>
          </a:p>
          <a:p>
            <a:pPr eaLnBrk="1" hangingPunct="1">
              <a:lnSpc>
                <a:spcPct val="90000"/>
              </a:lnSpc>
              <a:defRPr/>
            </a:pPr>
            <a:r>
              <a:rPr lang="en-US" sz="3600" dirty="0" smtClean="0"/>
              <a:t>Applicants</a:t>
            </a:r>
          </a:p>
          <a:p>
            <a:pPr lvl="1" eaLnBrk="1" hangingPunct="1">
              <a:lnSpc>
                <a:spcPct val="90000"/>
              </a:lnSpc>
              <a:defRPr/>
            </a:pPr>
            <a:r>
              <a:rPr lang="en-US" sz="3600" dirty="0" smtClean="0"/>
              <a:t>State their case</a:t>
            </a:r>
          </a:p>
          <a:p>
            <a:pPr lvl="1" eaLnBrk="1" hangingPunct="1">
              <a:lnSpc>
                <a:spcPct val="90000"/>
              </a:lnSpc>
              <a:defRPr/>
            </a:pPr>
            <a:r>
              <a:rPr lang="en-US" sz="3600" dirty="0" smtClean="0"/>
              <a:t>Stand for Questions by Commission</a:t>
            </a:r>
          </a:p>
          <a:p>
            <a:pPr lvl="1" eaLnBrk="1" hangingPunct="1">
              <a:lnSpc>
                <a:spcPct val="90000"/>
              </a:lnSpc>
              <a:defRPr/>
            </a:pPr>
            <a:r>
              <a:rPr lang="en-US" sz="3600" dirty="0" smtClean="0"/>
              <a:t>Cross Examination by Parties</a:t>
            </a:r>
          </a:p>
          <a:p>
            <a:pPr eaLnBrk="1" hangingPunct="1">
              <a:lnSpc>
                <a:spcPct val="90000"/>
              </a:lnSpc>
              <a:defRPr/>
            </a:pPr>
            <a:r>
              <a:rPr lang="en-US" sz="3600" dirty="0" smtClean="0"/>
              <a:t>Opponents</a:t>
            </a:r>
          </a:p>
          <a:p>
            <a:pPr lvl="1" eaLnBrk="1" hangingPunct="1">
              <a:lnSpc>
                <a:spcPct val="90000"/>
              </a:lnSpc>
              <a:defRPr/>
            </a:pPr>
            <a:r>
              <a:rPr lang="en-US" sz="3600" dirty="0" smtClean="0"/>
              <a:t>Same as above</a:t>
            </a:r>
          </a:p>
          <a:p>
            <a:pPr eaLnBrk="1" hangingPunct="1">
              <a:lnSpc>
                <a:spcPct val="90000"/>
              </a:lnSpc>
              <a:defRPr/>
            </a:pPr>
            <a:r>
              <a:rPr lang="en-US" sz="3600" dirty="0" smtClean="0"/>
              <a:t>Interested People</a:t>
            </a:r>
          </a:p>
          <a:p>
            <a:pPr lvl="1" eaLnBrk="1" hangingPunct="1">
              <a:lnSpc>
                <a:spcPct val="90000"/>
              </a:lnSpc>
              <a:defRPr/>
            </a:pPr>
            <a:r>
              <a:rPr lang="en-US" sz="3600" dirty="0" smtClean="0"/>
              <a:t>Same as above</a:t>
            </a:r>
          </a:p>
          <a:p>
            <a:pPr lvl="1" eaLnBrk="1" hangingPunct="1">
              <a:lnSpc>
                <a:spcPct val="90000"/>
              </a:lnSpc>
              <a:defRPr/>
            </a:pPr>
            <a:endParaRPr lang="en-US" sz="2400" dirty="0" smtClean="0"/>
          </a:p>
        </p:txBody>
      </p:sp>
      <p:sp>
        <p:nvSpPr>
          <p:cNvPr id="207876" name="Date Placeholder 1"/>
          <p:cNvSpPr>
            <a:spLocks noGrp="1"/>
          </p:cNvSpPr>
          <p:nvPr>
            <p:ph type="dt" sz="quarter" idx="10"/>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B3EC8D20-5D55-4582-90CD-CA32712E105F}" type="datetime1">
              <a:rPr lang="en-US" altLang="en-US" smtClean="0"/>
              <a:pPr/>
              <a:t>4/28/2023</a:t>
            </a:fld>
            <a:endParaRPr lang="en-US" altLang="en-US" smtClean="0"/>
          </a:p>
        </p:txBody>
      </p:sp>
    </p:spTree>
    <p:extLst>
      <p:ext uri="{BB962C8B-B14F-4D97-AF65-F5344CB8AC3E}">
        <p14:creationId xmlns:p14="http://schemas.microsoft.com/office/powerpoint/2010/main" val="1642172570"/>
      </p:ext>
    </p:extLst>
  </p:cSld>
  <p:clrMapOvr>
    <a:masterClrMapping/>
  </p:clrMapOvr>
  <p:transition/>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2" name="Rectangle 2"/>
          <p:cNvSpPr>
            <a:spLocks noGrp="1" noChangeArrowheads="1"/>
          </p:cNvSpPr>
          <p:nvPr>
            <p:ph type="title"/>
          </p:nvPr>
        </p:nvSpPr>
        <p:spPr/>
        <p:txBody>
          <a:bodyPr/>
          <a:lstStyle/>
          <a:p>
            <a:pPr eaLnBrk="1" hangingPunct="1"/>
            <a:r>
              <a:rPr lang="en-US" altLang="en-US" smtClean="0">
                <a:ea typeface="MS Mincho" pitchFamily="49" charset="-128"/>
              </a:rPr>
              <a:t>Cross Examination</a:t>
            </a:r>
            <a:r>
              <a:rPr lang="en-US" altLang="en-US" smtClean="0"/>
              <a:t> </a:t>
            </a:r>
          </a:p>
        </p:txBody>
      </p:sp>
      <p:sp>
        <p:nvSpPr>
          <p:cNvPr id="209923" name="Rectangle 3"/>
          <p:cNvSpPr>
            <a:spLocks noGrp="1" noChangeArrowheads="1"/>
          </p:cNvSpPr>
          <p:nvPr>
            <p:ph idx="1"/>
          </p:nvPr>
        </p:nvSpPr>
        <p:spPr>
          <a:xfrm>
            <a:off x="762000" y="1295400"/>
            <a:ext cx="7343775" cy="4625975"/>
          </a:xfrm>
        </p:spPr>
        <p:txBody>
          <a:bodyPr/>
          <a:lstStyle/>
          <a:p>
            <a:pPr eaLnBrk="1" hangingPunct="1">
              <a:lnSpc>
                <a:spcPct val="90000"/>
              </a:lnSpc>
            </a:pPr>
            <a:r>
              <a:rPr lang="en-US" altLang="en-US" dirty="0" smtClean="0">
                <a:ea typeface="MS Mincho" pitchFamily="49" charset="-128"/>
              </a:rPr>
              <a:t>A </a:t>
            </a:r>
            <a:r>
              <a:rPr lang="en-US" altLang="en-US" b="1" dirty="0" smtClean="0">
                <a:ea typeface="MS Mincho" pitchFamily="49" charset="-128"/>
              </a:rPr>
              <a:t>reasonable</a:t>
            </a:r>
            <a:r>
              <a:rPr lang="en-US" altLang="en-US" dirty="0" smtClean="0">
                <a:ea typeface="MS Mincho" pitchFamily="49" charset="-128"/>
              </a:rPr>
              <a:t> opportunity to confront and cross examine witnesses is all that is required by the Due Process Clause.</a:t>
            </a:r>
          </a:p>
          <a:p>
            <a:pPr eaLnBrk="1" hangingPunct="1">
              <a:lnSpc>
                <a:spcPct val="90000"/>
              </a:lnSpc>
            </a:pPr>
            <a:r>
              <a:rPr lang="en-US" altLang="en-US" dirty="0" smtClean="0">
                <a:ea typeface="MS Mincho" pitchFamily="49" charset="-128"/>
              </a:rPr>
              <a:t>  In conducting the hearing, the body  need not adhere strictly to the evidentiary standards applied by a court for examination and cross examination, but the body must adhere to the fundamental principles of fairness and due process. </a:t>
            </a:r>
            <a:endParaRPr lang="en-US" altLang="en-US" dirty="0" smtClean="0">
              <a:latin typeface="Courier New" pitchFamily="49" charset="0"/>
              <a:cs typeface="Times New Roman" pitchFamily="18" charset="0"/>
            </a:endParaRPr>
          </a:p>
          <a:p>
            <a:pPr eaLnBrk="1" hangingPunct="1">
              <a:lnSpc>
                <a:spcPct val="90000"/>
              </a:lnSpc>
            </a:pPr>
            <a:endParaRPr lang="en-US" altLang="en-US" sz="2800" dirty="0" smtClean="0"/>
          </a:p>
        </p:txBody>
      </p:sp>
      <p:sp>
        <p:nvSpPr>
          <p:cNvPr id="209924" name="Date Placeholder 1"/>
          <p:cNvSpPr>
            <a:spLocks noGrp="1"/>
          </p:cNvSpPr>
          <p:nvPr>
            <p:ph type="dt" sz="quarter" idx="10"/>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F75CE295-E505-451B-98FD-A6F9B14EA46D}" type="datetime1">
              <a:rPr lang="en-US" altLang="en-US" smtClean="0"/>
              <a:pPr/>
              <a:t>4/28/2023</a:t>
            </a:fld>
            <a:endParaRPr lang="en-US" altLang="en-US" smtClean="0"/>
          </a:p>
        </p:txBody>
      </p:sp>
    </p:spTree>
    <p:extLst>
      <p:ext uri="{BB962C8B-B14F-4D97-AF65-F5344CB8AC3E}">
        <p14:creationId xmlns:p14="http://schemas.microsoft.com/office/powerpoint/2010/main" val="3148692505"/>
      </p:ext>
    </p:extLst>
  </p:cSld>
  <p:clrMapOvr>
    <a:masterClrMapping/>
  </p:clrMapOvr>
  <p:transition/>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70" name="Rectangle 2"/>
          <p:cNvSpPr>
            <a:spLocks noGrp="1" noChangeArrowheads="1"/>
          </p:cNvSpPr>
          <p:nvPr>
            <p:ph type="title"/>
          </p:nvPr>
        </p:nvSpPr>
        <p:spPr/>
        <p:txBody>
          <a:bodyPr/>
          <a:lstStyle/>
          <a:p>
            <a:pPr eaLnBrk="1" hangingPunct="1"/>
            <a:r>
              <a:rPr lang="en-US" altLang="en-US" smtClean="0"/>
              <a:t>Cross Examination</a:t>
            </a:r>
          </a:p>
        </p:txBody>
      </p:sp>
      <p:sp>
        <p:nvSpPr>
          <p:cNvPr id="53251" name="Rectangle 3"/>
          <p:cNvSpPr>
            <a:spLocks noGrp="1" noChangeArrowheads="1"/>
          </p:cNvSpPr>
          <p:nvPr>
            <p:ph idx="1"/>
          </p:nvPr>
        </p:nvSpPr>
        <p:spPr>
          <a:xfrm>
            <a:off x="914400" y="1371600"/>
            <a:ext cx="7416800" cy="4433887"/>
          </a:xfrm>
        </p:spPr>
        <p:txBody>
          <a:bodyPr>
            <a:normAutofit fontScale="92500"/>
          </a:bodyPr>
          <a:lstStyle/>
          <a:p>
            <a:pPr eaLnBrk="1" hangingPunct="1">
              <a:lnSpc>
                <a:spcPct val="90000"/>
              </a:lnSpc>
              <a:defRPr/>
            </a:pPr>
            <a:r>
              <a:rPr lang="en-US" dirty="0">
                <a:ea typeface="MS Mincho" pitchFamily="49" charset="-128"/>
              </a:rPr>
              <a:t>I</a:t>
            </a:r>
            <a:r>
              <a:rPr lang="en-US" dirty="0" smtClean="0">
                <a:ea typeface="MS Mincho" pitchFamily="49" charset="-128"/>
              </a:rPr>
              <a:t>nvolves the right </a:t>
            </a:r>
            <a:r>
              <a:rPr lang="en-US" b="1" dirty="0" smtClean="0">
                <a:ea typeface="MS Mincho" pitchFamily="49" charset="-128"/>
              </a:rPr>
              <a:t>of a party</a:t>
            </a:r>
            <a:r>
              <a:rPr lang="en-US" dirty="0" smtClean="0">
                <a:ea typeface="MS Mincho" pitchFamily="49" charset="-128"/>
              </a:rPr>
              <a:t> to ask questions bearing on the testimony presented or the position taken by the witness. </a:t>
            </a:r>
          </a:p>
          <a:p>
            <a:pPr lvl="1" eaLnBrk="1" hangingPunct="1">
              <a:lnSpc>
                <a:spcPct val="90000"/>
              </a:lnSpc>
              <a:defRPr/>
            </a:pPr>
            <a:r>
              <a:rPr lang="en-US" dirty="0" smtClean="0">
                <a:ea typeface="MS Mincho" pitchFamily="49" charset="-128"/>
              </a:rPr>
              <a:t>It might include exploration of motivation or bias on the part of the witness, and might even touch on issues involving conflicts of interest.  </a:t>
            </a:r>
          </a:p>
          <a:p>
            <a:pPr lvl="1" eaLnBrk="1" hangingPunct="1">
              <a:lnSpc>
                <a:spcPct val="90000"/>
              </a:lnSpc>
              <a:defRPr/>
            </a:pPr>
            <a:r>
              <a:rPr lang="en-US" dirty="0" smtClean="0">
                <a:ea typeface="MS Mincho" pitchFamily="49" charset="-128"/>
              </a:rPr>
              <a:t>Cross examination must always be conducted politely and professionally; a witness should never be subjected to badgering or unreasonable attack by the cross examiner.</a:t>
            </a:r>
          </a:p>
          <a:p>
            <a:pPr eaLnBrk="1" hangingPunct="1">
              <a:lnSpc>
                <a:spcPct val="90000"/>
              </a:lnSpc>
              <a:buFont typeface="Wingdings" charset="2"/>
              <a:buNone/>
              <a:defRPr/>
            </a:pPr>
            <a:endParaRPr lang="en-US" sz="2400" dirty="0" smtClean="0">
              <a:ea typeface="MS Mincho" pitchFamily="49" charset="-128"/>
            </a:endParaRPr>
          </a:p>
          <a:p>
            <a:pPr eaLnBrk="1" hangingPunct="1">
              <a:lnSpc>
                <a:spcPct val="90000"/>
              </a:lnSpc>
              <a:defRPr/>
            </a:pPr>
            <a:endParaRPr lang="en-US" sz="2800" dirty="0" smtClean="0"/>
          </a:p>
        </p:txBody>
      </p:sp>
      <p:sp>
        <p:nvSpPr>
          <p:cNvPr id="211972" name="Date Placeholder 1"/>
          <p:cNvSpPr>
            <a:spLocks noGrp="1"/>
          </p:cNvSpPr>
          <p:nvPr>
            <p:ph type="dt" sz="quarter" idx="10"/>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88B866F3-FEFC-46AD-8EED-F93EC7CFA678}" type="datetime1">
              <a:rPr lang="en-US" altLang="en-US" smtClean="0"/>
              <a:pPr/>
              <a:t>4/28/2023</a:t>
            </a:fld>
            <a:endParaRPr lang="en-US" altLang="en-US" smtClean="0"/>
          </a:p>
        </p:txBody>
      </p:sp>
    </p:spTree>
    <p:extLst>
      <p:ext uri="{BB962C8B-B14F-4D97-AF65-F5344CB8AC3E}">
        <p14:creationId xmlns:p14="http://schemas.microsoft.com/office/powerpoint/2010/main" val="4090589178"/>
      </p:ext>
    </p:extLst>
  </p:cSld>
  <p:clrMapOvr>
    <a:masterClrMapping/>
  </p:clrMapOvr>
  <p:transition/>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8" name="Rectangle 2"/>
          <p:cNvSpPr>
            <a:spLocks noGrp="1" noChangeArrowheads="1"/>
          </p:cNvSpPr>
          <p:nvPr>
            <p:ph type="title"/>
          </p:nvPr>
        </p:nvSpPr>
        <p:spPr/>
        <p:txBody>
          <a:bodyPr/>
          <a:lstStyle/>
          <a:p>
            <a:pPr eaLnBrk="1" hangingPunct="1"/>
            <a:r>
              <a:rPr lang="en-US" altLang="en-US" smtClean="0">
                <a:cs typeface="Arial" charset="0"/>
              </a:rPr>
              <a:t>Ex Parte Communications</a:t>
            </a:r>
            <a:r>
              <a:rPr lang="en-US" altLang="en-US" smtClean="0"/>
              <a:t> </a:t>
            </a:r>
          </a:p>
        </p:txBody>
      </p:sp>
      <p:sp>
        <p:nvSpPr>
          <p:cNvPr id="214019" name="Rectangle 3"/>
          <p:cNvSpPr>
            <a:spLocks noGrp="1" noChangeArrowheads="1"/>
          </p:cNvSpPr>
          <p:nvPr>
            <p:ph idx="1"/>
          </p:nvPr>
        </p:nvSpPr>
        <p:spPr/>
        <p:txBody>
          <a:bodyPr/>
          <a:lstStyle/>
          <a:p>
            <a:pPr eaLnBrk="1" hangingPunct="1">
              <a:lnSpc>
                <a:spcPct val="90000"/>
              </a:lnSpc>
            </a:pPr>
            <a:r>
              <a:rPr lang="en-US" altLang="en-US" dirty="0" smtClean="0">
                <a:cs typeface="Arial" charset="0"/>
              </a:rPr>
              <a:t>An </a:t>
            </a:r>
            <a:r>
              <a:rPr lang="en-US" altLang="en-US" i="1" dirty="0" smtClean="0">
                <a:cs typeface="Arial" charset="0"/>
              </a:rPr>
              <a:t>ex parte</a:t>
            </a:r>
            <a:r>
              <a:rPr lang="en-US" altLang="en-US" dirty="0" smtClean="0">
                <a:cs typeface="Arial" charset="0"/>
              </a:rPr>
              <a:t> communication is any communication, whether oral or written that:</a:t>
            </a:r>
          </a:p>
          <a:p>
            <a:pPr lvl="1" eaLnBrk="1" hangingPunct="1">
              <a:lnSpc>
                <a:spcPct val="90000"/>
              </a:lnSpc>
            </a:pPr>
            <a:r>
              <a:rPr lang="en-US" altLang="en-US" dirty="0" smtClean="0">
                <a:cs typeface="Arial" charset="0"/>
              </a:rPr>
              <a:t>Involves fewer than all the parties having a legal interest in the matter; </a:t>
            </a:r>
          </a:p>
          <a:p>
            <a:pPr lvl="1" eaLnBrk="1" hangingPunct="1">
              <a:lnSpc>
                <a:spcPct val="90000"/>
              </a:lnSpc>
            </a:pPr>
            <a:r>
              <a:rPr lang="en-US" altLang="en-US" dirty="0" smtClean="0">
                <a:cs typeface="Arial" charset="0"/>
              </a:rPr>
              <a:t>is about a pending or upcoming matter within the jurisdiction of the administrative body; </a:t>
            </a:r>
          </a:p>
          <a:p>
            <a:pPr lvl="1" eaLnBrk="1" hangingPunct="1">
              <a:lnSpc>
                <a:spcPct val="90000"/>
              </a:lnSpc>
            </a:pPr>
            <a:r>
              <a:rPr lang="en-US" altLang="en-US" dirty="0" smtClean="0">
                <a:cs typeface="Arial" charset="0"/>
              </a:rPr>
              <a:t>made to or initiated by a commission member having jurisdiction over the matter.</a:t>
            </a:r>
            <a:endParaRPr lang="en-US" altLang="en-US" dirty="0" smtClean="0">
              <a:latin typeface="Courier New" pitchFamily="49" charset="0"/>
              <a:cs typeface="Courier New" pitchFamily="49" charset="0"/>
            </a:endParaRPr>
          </a:p>
          <a:p>
            <a:pPr eaLnBrk="1" hangingPunct="1">
              <a:lnSpc>
                <a:spcPct val="90000"/>
              </a:lnSpc>
            </a:pPr>
            <a:endParaRPr lang="en-US" altLang="en-US" sz="2800" dirty="0" smtClean="0"/>
          </a:p>
        </p:txBody>
      </p:sp>
      <p:sp>
        <p:nvSpPr>
          <p:cNvPr id="214020" name="Date Placeholder 1"/>
          <p:cNvSpPr>
            <a:spLocks noGrp="1"/>
          </p:cNvSpPr>
          <p:nvPr>
            <p:ph type="dt" sz="quarter" idx="10"/>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8D384E6D-5488-4029-B777-B2D94192290D}" type="datetime1">
              <a:rPr lang="en-US" altLang="en-US" smtClean="0"/>
              <a:pPr/>
              <a:t>4/28/2023</a:t>
            </a:fld>
            <a:endParaRPr lang="en-US" altLang="en-US" smtClean="0"/>
          </a:p>
        </p:txBody>
      </p:sp>
    </p:spTree>
    <p:extLst>
      <p:ext uri="{BB962C8B-B14F-4D97-AF65-F5344CB8AC3E}">
        <p14:creationId xmlns:p14="http://schemas.microsoft.com/office/powerpoint/2010/main" val="3743438855"/>
      </p:ext>
    </p:extLst>
  </p:cSld>
  <p:clrMapOvr>
    <a:masterClrMapping/>
  </p:clrMapOvr>
  <p:transition/>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6" name="Rectangle 2"/>
          <p:cNvSpPr>
            <a:spLocks noGrp="1" noChangeArrowheads="1"/>
          </p:cNvSpPr>
          <p:nvPr>
            <p:ph type="title"/>
          </p:nvPr>
        </p:nvSpPr>
        <p:spPr/>
        <p:txBody>
          <a:bodyPr>
            <a:normAutofit fontScale="90000"/>
          </a:bodyPr>
          <a:lstStyle/>
          <a:p>
            <a:pPr eaLnBrk="1" hangingPunct="1"/>
            <a:r>
              <a:rPr lang="en-US" altLang="en-US" smtClean="0">
                <a:cs typeface="Arial" charset="0"/>
              </a:rPr>
              <a:t>Ex parte communication may include</a:t>
            </a:r>
            <a:r>
              <a:rPr lang="en-US" altLang="en-US" smtClean="0"/>
              <a:t> </a:t>
            </a:r>
          </a:p>
        </p:txBody>
      </p:sp>
      <p:sp>
        <p:nvSpPr>
          <p:cNvPr id="56323" name="Rectangle 3"/>
          <p:cNvSpPr>
            <a:spLocks noGrp="1" noChangeArrowheads="1"/>
          </p:cNvSpPr>
          <p:nvPr>
            <p:ph idx="1"/>
          </p:nvPr>
        </p:nvSpPr>
        <p:spPr>
          <a:xfrm>
            <a:off x="838200" y="1447800"/>
            <a:ext cx="7437437" cy="4159250"/>
          </a:xfrm>
        </p:spPr>
        <p:txBody>
          <a:bodyPr>
            <a:normAutofit fontScale="92500"/>
          </a:bodyPr>
          <a:lstStyle/>
          <a:p>
            <a:pPr eaLnBrk="1" hangingPunct="1">
              <a:lnSpc>
                <a:spcPct val="90000"/>
              </a:lnSpc>
              <a:defRPr/>
            </a:pPr>
            <a:r>
              <a:rPr lang="en-US" dirty="0" smtClean="0">
                <a:cs typeface="Arial" charset="0"/>
              </a:rPr>
              <a:t>Communications with people involved in the subject matter pending before the commission.</a:t>
            </a:r>
            <a:endParaRPr lang="en-US" dirty="0" smtClean="0">
              <a:latin typeface="Courier New" charset="0"/>
              <a:cs typeface="Courier New" charset="0"/>
            </a:endParaRPr>
          </a:p>
          <a:p>
            <a:pPr eaLnBrk="1" hangingPunct="1">
              <a:lnSpc>
                <a:spcPct val="90000"/>
              </a:lnSpc>
              <a:defRPr/>
            </a:pPr>
            <a:r>
              <a:rPr lang="en-US" dirty="0" smtClean="0">
                <a:cs typeface="Arial" charset="0"/>
              </a:rPr>
              <a:t>Communications with people not involved in the pending matter at all.</a:t>
            </a:r>
            <a:endParaRPr lang="en-US" dirty="0" smtClean="0">
              <a:latin typeface="Courier New" charset="0"/>
              <a:cs typeface="Courier New" charset="0"/>
            </a:endParaRPr>
          </a:p>
          <a:p>
            <a:pPr eaLnBrk="1" hangingPunct="1">
              <a:lnSpc>
                <a:spcPct val="90000"/>
              </a:lnSpc>
              <a:defRPr/>
            </a:pPr>
            <a:r>
              <a:rPr lang="en-US" dirty="0" smtClean="0">
                <a:cs typeface="Arial" charset="0"/>
              </a:rPr>
              <a:t>Independent investigations such as visiting the site proposed for development.</a:t>
            </a:r>
          </a:p>
          <a:p>
            <a:pPr eaLnBrk="1" hangingPunct="1">
              <a:lnSpc>
                <a:spcPct val="90000"/>
              </a:lnSpc>
              <a:defRPr/>
            </a:pPr>
            <a:r>
              <a:rPr lang="en-US" dirty="0" smtClean="0">
                <a:cs typeface="Arial" charset="0"/>
              </a:rPr>
              <a:t>Communications made with the best of intentions.</a:t>
            </a:r>
            <a:endParaRPr lang="en-US" dirty="0" smtClean="0">
              <a:latin typeface="Courier New" charset="0"/>
              <a:cs typeface="Courier New" charset="0"/>
            </a:endParaRPr>
          </a:p>
          <a:p>
            <a:pPr eaLnBrk="1" hangingPunct="1">
              <a:lnSpc>
                <a:spcPct val="90000"/>
              </a:lnSpc>
              <a:buFont typeface="Wingdings" charset="2"/>
              <a:buNone/>
              <a:defRPr/>
            </a:pPr>
            <a:endParaRPr lang="en-US" sz="2800" dirty="0" smtClean="0"/>
          </a:p>
        </p:txBody>
      </p:sp>
      <p:sp>
        <p:nvSpPr>
          <p:cNvPr id="216068" name="Date Placeholder 1"/>
          <p:cNvSpPr>
            <a:spLocks noGrp="1"/>
          </p:cNvSpPr>
          <p:nvPr>
            <p:ph type="dt" sz="quarter" idx="10"/>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6FCAE8DA-7061-47AB-BAC7-B53D6E385549}" type="datetime1">
              <a:rPr lang="en-US" altLang="en-US" smtClean="0"/>
              <a:pPr/>
              <a:t>4/28/2023</a:t>
            </a:fld>
            <a:endParaRPr lang="en-US" altLang="en-US" smtClean="0"/>
          </a:p>
        </p:txBody>
      </p:sp>
    </p:spTree>
    <p:extLst>
      <p:ext uri="{BB962C8B-B14F-4D97-AF65-F5344CB8AC3E}">
        <p14:creationId xmlns:p14="http://schemas.microsoft.com/office/powerpoint/2010/main" val="736130766"/>
      </p:ext>
    </p:extLst>
  </p:cSld>
  <p:clrMapOvr>
    <a:masterClrMapping/>
  </p:clrMapOvr>
  <p:transition/>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xfrm>
            <a:off x="457200" y="642938"/>
            <a:ext cx="8229600" cy="957262"/>
          </a:xfrm>
        </p:spPr>
        <p:txBody>
          <a:bodyPr>
            <a:normAutofit fontScale="90000"/>
          </a:bodyPr>
          <a:lstStyle/>
          <a:p>
            <a:pPr eaLnBrk="1" hangingPunct="1">
              <a:defRPr/>
            </a:pPr>
            <a:r>
              <a:rPr lang="en-US" sz="3600" dirty="0" smtClean="0"/>
              <a:t>Why are </a:t>
            </a:r>
            <a:r>
              <a:rPr lang="en-US" sz="3600" dirty="0" smtClean="0">
                <a:cs typeface="Arial" charset="0"/>
              </a:rPr>
              <a:t>Ex Parte communications are prohibited?</a:t>
            </a:r>
            <a:endParaRPr lang="en-US" dirty="0" smtClean="0">
              <a:cs typeface="Arial" charset="0"/>
            </a:endParaRPr>
          </a:p>
        </p:txBody>
      </p:sp>
      <p:sp>
        <p:nvSpPr>
          <p:cNvPr id="222211" name="Rectangle 3"/>
          <p:cNvSpPr>
            <a:spLocks noGrp="1" noChangeArrowheads="1"/>
          </p:cNvSpPr>
          <p:nvPr>
            <p:ph idx="1"/>
          </p:nvPr>
        </p:nvSpPr>
        <p:spPr>
          <a:xfrm>
            <a:off x="1270000" y="1670050"/>
            <a:ext cx="7445375" cy="4578350"/>
          </a:xfrm>
        </p:spPr>
        <p:txBody>
          <a:bodyPr>
            <a:normAutofit lnSpcReduction="10000"/>
          </a:bodyPr>
          <a:lstStyle/>
          <a:p>
            <a:pPr eaLnBrk="1" hangingPunct="1"/>
            <a:r>
              <a:rPr lang="en-US" altLang="en-US" smtClean="0">
                <a:cs typeface="Arial" charset="0"/>
              </a:rPr>
              <a:t>It is not fair to the other party because the decision maker may be inaccurately informed.</a:t>
            </a:r>
          </a:p>
          <a:p>
            <a:pPr eaLnBrk="1" hangingPunct="1"/>
            <a:r>
              <a:rPr lang="en-US" altLang="en-US" smtClean="0">
                <a:cs typeface="Arial" charset="0"/>
              </a:rPr>
              <a:t>It is not fair to the other party because the decision maker may be improperly influenced.</a:t>
            </a:r>
            <a:endParaRPr lang="en-US" altLang="en-US" smtClean="0">
              <a:latin typeface="Courier New" pitchFamily="49" charset="0"/>
              <a:cs typeface="Courier New" pitchFamily="49" charset="0"/>
            </a:endParaRPr>
          </a:p>
          <a:p>
            <a:pPr eaLnBrk="1" hangingPunct="1"/>
            <a:r>
              <a:rPr lang="en-US" altLang="en-US" smtClean="0">
                <a:cs typeface="Arial" charset="0"/>
              </a:rPr>
              <a:t>It is not fair to the other party because the decision maker is only provided with one side of the issue.</a:t>
            </a:r>
            <a:endParaRPr lang="en-US" altLang="en-US" smtClean="0">
              <a:latin typeface="Courier New" pitchFamily="49" charset="0"/>
              <a:cs typeface="Courier New" pitchFamily="49" charset="0"/>
            </a:endParaRPr>
          </a:p>
          <a:p>
            <a:pPr eaLnBrk="1" hangingPunct="1">
              <a:buFont typeface="Wingdings" pitchFamily="2" charset="2"/>
              <a:buNone/>
            </a:pPr>
            <a:endParaRPr lang="en-US" altLang="en-US" smtClean="0"/>
          </a:p>
        </p:txBody>
      </p:sp>
      <p:sp>
        <p:nvSpPr>
          <p:cNvPr id="222212" name="Date Placeholder 1"/>
          <p:cNvSpPr>
            <a:spLocks noGrp="1"/>
          </p:cNvSpPr>
          <p:nvPr>
            <p:ph type="dt" sz="quarter" idx="10"/>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AEDF0D15-259B-49E9-B7AD-A29BFB095E5E}" type="datetime1">
              <a:rPr lang="en-US" altLang="en-US" smtClean="0"/>
              <a:pPr/>
              <a:t>4/28/2023</a:t>
            </a:fld>
            <a:endParaRPr lang="en-US" altLang="en-US" smtClean="0"/>
          </a:p>
        </p:txBody>
      </p:sp>
    </p:spTree>
    <p:extLst>
      <p:ext uri="{BB962C8B-B14F-4D97-AF65-F5344CB8AC3E}">
        <p14:creationId xmlns:p14="http://schemas.microsoft.com/office/powerpoint/2010/main" val="1835148919"/>
      </p:ext>
    </p:extLst>
  </p:cSld>
  <p:clrMapOvr>
    <a:masterClrMapping/>
  </p:clrMapOvr>
  <p:transition/>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p:cNvSpPr>
            <a:spLocks noGrp="1" noChangeArrowheads="1"/>
          </p:cNvSpPr>
          <p:nvPr>
            <p:ph type="title"/>
          </p:nvPr>
        </p:nvSpPr>
        <p:spPr/>
        <p:txBody>
          <a:bodyPr>
            <a:normAutofit fontScale="90000"/>
          </a:bodyPr>
          <a:lstStyle/>
          <a:p>
            <a:pPr eaLnBrk="1" hangingPunct="1"/>
            <a:r>
              <a:rPr lang="en-US" altLang="en-US" sz="3600" smtClean="0"/>
              <a:t>Why are </a:t>
            </a:r>
            <a:r>
              <a:rPr lang="en-US" altLang="en-US" sz="3600" smtClean="0">
                <a:cs typeface="Arial" charset="0"/>
              </a:rPr>
              <a:t>Ex Parte communications are prohibited?</a:t>
            </a:r>
          </a:p>
        </p:txBody>
      </p:sp>
      <p:sp>
        <p:nvSpPr>
          <p:cNvPr id="224259" name="Rectangle 3"/>
          <p:cNvSpPr>
            <a:spLocks noGrp="1" noChangeArrowheads="1"/>
          </p:cNvSpPr>
          <p:nvPr>
            <p:ph idx="1"/>
          </p:nvPr>
        </p:nvSpPr>
        <p:spPr>
          <a:xfrm>
            <a:off x="457200" y="1447800"/>
            <a:ext cx="8248650" cy="4051300"/>
          </a:xfrm>
        </p:spPr>
        <p:txBody>
          <a:bodyPr/>
          <a:lstStyle/>
          <a:p>
            <a:pPr eaLnBrk="1" hangingPunct="1">
              <a:lnSpc>
                <a:spcPct val="90000"/>
              </a:lnSpc>
            </a:pPr>
            <a:r>
              <a:rPr lang="en-US" altLang="en-US" dirty="0" smtClean="0">
                <a:cs typeface="Arial" charset="0"/>
              </a:rPr>
              <a:t>Even in the absence of actual influence or misinformation, the other side may nevertheless feel cheated and believe the proceedings have been tainted.</a:t>
            </a:r>
            <a:endParaRPr lang="en-US" altLang="en-US" dirty="0" smtClean="0">
              <a:latin typeface="Courier New" pitchFamily="49" charset="0"/>
              <a:cs typeface="Courier New" pitchFamily="49" charset="0"/>
            </a:endParaRPr>
          </a:p>
          <a:p>
            <a:pPr eaLnBrk="1" hangingPunct="1">
              <a:lnSpc>
                <a:spcPct val="90000"/>
              </a:lnSpc>
            </a:pPr>
            <a:r>
              <a:rPr lang="en-US" altLang="en-US" dirty="0" smtClean="0">
                <a:cs typeface="Arial" charset="0"/>
              </a:rPr>
              <a:t>The commission can acquire a reputation for being susceptible to improper influence.</a:t>
            </a:r>
          </a:p>
          <a:p>
            <a:pPr eaLnBrk="1" hangingPunct="1">
              <a:lnSpc>
                <a:spcPct val="90000"/>
              </a:lnSpc>
            </a:pPr>
            <a:r>
              <a:rPr lang="en-US" altLang="en-US" dirty="0" smtClean="0">
                <a:cs typeface="Times New Roman" pitchFamily="18" charset="0"/>
              </a:rPr>
              <a:t>  </a:t>
            </a:r>
            <a:r>
              <a:rPr lang="en-US" altLang="en-US" dirty="0" smtClean="0">
                <a:cs typeface="Arial" charset="0"/>
              </a:rPr>
              <a:t>Improper</a:t>
            </a:r>
            <a:r>
              <a:rPr lang="en-US" altLang="en-US" i="1" dirty="0" smtClean="0">
                <a:cs typeface="Arial" charset="0"/>
              </a:rPr>
              <a:t> ex parte </a:t>
            </a:r>
            <a:r>
              <a:rPr lang="en-US" altLang="en-US" dirty="0" smtClean="0">
                <a:cs typeface="Arial" charset="0"/>
              </a:rPr>
              <a:t>communications can invalidate the actions of the commission.</a:t>
            </a:r>
            <a:endParaRPr lang="en-US" altLang="en-US" dirty="0" smtClean="0">
              <a:latin typeface="Courier New" pitchFamily="49" charset="0"/>
              <a:cs typeface="Courier New" pitchFamily="49" charset="0"/>
            </a:endParaRPr>
          </a:p>
          <a:p>
            <a:pPr eaLnBrk="1" hangingPunct="1">
              <a:lnSpc>
                <a:spcPct val="90000"/>
              </a:lnSpc>
            </a:pPr>
            <a:endParaRPr lang="en-US" altLang="en-US" sz="2800" dirty="0" smtClean="0"/>
          </a:p>
        </p:txBody>
      </p:sp>
      <p:sp>
        <p:nvSpPr>
          <p:cNvPr id="224260" name="Date Placeholder 1"/>
          <p:cNvSpPr>
            <a:spLocks noGrp="1"/>
          </p:cNvSpPr>
          <p:nvPr>
            <p:ph type="dt" sz="quarter" idx="10"/>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EC501323-8069-46F5-BA9A-94F36778D813}" type="datetime1">
              <a:rPr lang="en-US" altLang="en-US" smtClean="0"/>
              <a:pPr/>
              <a:t>4/28/2023</a:t>
            </a:fld>
            <a:endParaRPr lang="en-US" altLang="en-US" smtClean="0"/>
          </a:p>
        </p:txBody>
      </p:sp>
    </p:spTree>
    <p:extLst>
      <p:ext uri="{BB962C8B-B14F-4D97-AF65-F5344CB8AC3E}">
        <p14:creationId xmlns:p14="http://schemas.microsoft.com/office/powerpoint/2010/main" val="2071720227"/>
      </p:ext>
    </p:extLst>
  </p:cSld>
  <p:clrMapOvr>
    <a:masterClrMapping/>
  </p:clrMapOvr>
  <p:transition/>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306" name="Rectangle 2"/>
          <p:cNvSpPr>
            <a:spLocks noGrp="1" noChangeArrowheads="1"/>
          </p:cNvSpPr>
          <p:nvPr>
            <p:ph type="title"/>
          </p:nvPr>
        </p:nvSpPr>
        <p:spPr/>
        <p:txBody>
          <a:bodyPr/>
          <a:lstStyle/>
          <a:p>
            <a:pPr eaLnBrk="1" hangingPunct="1"/>
            <a:r>
              <a:rPr lang="en-US" altLang="en-US" smtClean="0"/>
              <a:t>Making its Decision</a:t>
            </a:r>
          </a:p>
        </p:txBody>
      </p:sp>
      <p:sp>
        <p:nvSpPr>
          <p:cNvPr id="226307" name="Rectangle 3"/>
          <p:cNvSpPr>
            <a:spLocks noGrp="1" noChangeArrowheads="1"/>
          </p:cNvSpPr>
          <p:nvPr>
            <p:ph idx="1"/>
          </p:nvPr>
        </p:nvSpPr>
        <p:spPr>
          <a:xfrm>
            <a:off x="762000" y="1295400"/>
            <a:ext cx="7518400" cy="4143375"/>
          </a:xfrm>
        </p:spPr>
        <p:txBody>
          <a:bodyPr/>
          <a:lstStyle/>
          <a:p>
            <a:pPr eaLnBrk="1" hangingPunct="1"/>
            <a:r>
              <a:rPr lang="en-US" altLang="en-US" dirty="0" smtClean="0"/>
              <a:t>Commission may render its decision on the spot.</a:t>
            </a:r>
          </a:p>
          <a:p>
            <a:pPr eaLnBrk="1" hangingPunct="1"/>
            <a:r>
              <a:rPr lang="en-US" altLang="en-US" dirty="0" smtClean="0">
                <a:ea typeface="MS Mincho" pitchFamily="49" charset="-128"/>
              </a:rPr>
              <a:t>Recess into executive session to discuss the matter with a view towards returning in a short time with a decision.</a:t>
            </a:r>
          </a:p>
          <a:p>
            <a:pPr eaLnBrk="1" hangingPunct="1"/>
            <a:r>
              <a:rPr lang="en-US" altLang="en-US" dirty="0" smtClean="0">
                <a:ea typeface="MS Mincho" pitchFamily="49" charset="-128"/>
              </a:rPr>
              <a:t>Decide to render its decision at a later date. </a:t>
            </a:r>
            <a:r>
              <a:rPr lang="en-US" altLang="en-US" dirty="0" smtClean="0"/>
              <a:t> </a:t>
            </a:r>
          </a:p>
        </p:txBody>
      </p:sp>
      <p:sp>
        <p:nvSpPr>
          <p:cNvPr id="226308" name="Date Placeholder 1"/>
          <p:cNvSpPr>
            <a:spLocks noGrp="1"/>
          </p:cNvSpPr>
          <p:nvPr>
            <p:ph type="dt" sz="quarter" idx="10"/>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5F15241A-4CD0-4D45-95C6-D0ECA1531A38}" type="datetime1">
              <a:rPr lang="en-US" altLang="en-US" smtClean="0"/>
              <a:pPr/>
              <a:t>4/28/2023</a:t>
            </a:fld>
            <a:endParaRPr lang="en-US" altLang="en-US" smtClean="0"/>
          </a:p>
        </p:txBody>
      </p:sp>
    </p:spTree>
    <p:extLst>
      <p:ext uri="{BB962C8B-B14F-4D97-AF65-F5344CB8AC3E}">
        <p14:creationId xmlns:p14="http://schemas.microsoft.com/office/powerpoint/2010/main" val="2926574271"/>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idx="4294967295"/>
          </p:nvPr>
        </p:nvSpPr>
        <p:spPr>
          <a:xfrm>
            <a:off x="914400" y="304800"/>
            <a:ext cx="7313612" cy="1143000"/>
          </a:xfrm>
        </p:spPr>
        <p:txBody>
          <a:bodyPr lIns="92075" tIns="46038" rIns="92075" bIns="46038"/>
          <a:lstStyle/>
          <a:p>
            <a:pPr eaLnBrk="1" hangingPunct="1"/>
            <a:r>
              <a:rPr lang="en-US" altLang="en-US" dirty="0" smtClean="0"/>
              <a:t>Definitions</a:t>
            </a:r>
          </a:p>
        </p:txBody>
      </p:sp>
      <p:sp>
        <p:nvSpPr>
          <p:cNvPr id="29699" name="Rectangle 3"/>
          <p:cNvSpPr>
            <a:spLocks noGrp="1" noChangeArrowheads="1"/>
          </p:cNvSpPr>
          <p:nvPr>
            <p:ph type="body" idx="4294967295"/>
          </p:nvPr>
        </p:nvSpPr>
        <p:spPr>
          <a:xfrm>
            <a:off x="381000" y="1828800"/>
            <a:ext cx="8382000" cy="4114800"/>
          </a:xfrm>
        </p:spPr>
        <p:txBody>
          <a:bodyPr/>
          <a:lstStyle/>
          <a:p>
            <a:pPr eaLnBrk="1" hangingPunct="1">
              <a:lnSpc>
                <a:spcPct val="90000"/>
              </a:lnSpc>
            </a:pPr>
            <a:r>
              <a:rPr lang="en-US" altLang="en-US" dirty="0" smtClean="0">
                <a:latin typeface="Verdana" pitchFamily="34" charset="0"/>
              </a:rPr>
              <a:t>Critical Section</a:t>
            </a:r>
          </a:p>
          <a:p>
            <a:pPr lvl="1" eaLnBrk="1" hangingPunct="1">
              <a:lnSpc>
                <a:spcPct val="90000"/>
              </a:lnSpc>
            </a:pPr>
            <a:r>
              <a:rPr lang="en-US" altLang="en-US" dirty="0" smtClean="0">
                <a:latin typeface="Verdana" pitchFamily="34" charset="0"/>
              </a:rPr>
              <a:t>Determines how the ordinance deals with the unique situations in the real world in the jurisdiction it serves.</a:t>
            </a:r>
          </a:p>
          <a:p>
            <a:pPr lvl="2" eaLnBrk="1" hangingPunct="1">
              <a:lnSpc>
                <a:spcPct val="90000"/>
              </a:lnSpc>
            </a:pPr>
            <a:r>
              <a:rPr lang="en-US" altLang="en-US" dirty="0" smtClean="0">
                <a:latin typeface="Verdana" pitchFamily="34" charset="0"/>
              </a:rPr>
              <a:t>Family</a:t>
            </a:r>
          </a:p>
          <a:p>
            <a:pPr lvl="2" eaLnBrk="1" hangingPunct="1">
              <a:lnSpc>
                <a:spcPct val="90000"/>
              </a:lnSpc>
            </a:pPr>
            <a:r>
              <a:rPr lang="en-US" altLang="en-US" dirty="0" smtClean="0">
                <a:latin typeface="Verdana" pitchFamily="34" charset="0"/>
              </a:rPr>
              <a:t>Bed and breakfast</a:t>
            </a:r>
          </a:p>
          <a:p>
            <a:pPr lvl="2" eaLnBrk="1" hangingPunct="1">
              <a:lnSpc>
                <a:spcPct val="90000"/>
              </a:lnSpc>
            </a:pPr>
            <a:r>
              <a:rPr lang="en-US" altLang="en-US" dirty="0" smtClean="0">
                <a:latin typeface="Verdana" pitchFamily="34" charset="0"/>
              </a:rPr>
              <a:t>Farm</a:t>
            </a:r>
          </a:p>
          <a:p>
            <a:pPr lvl="2" eaLnBrk="1" hangingPunct="1">
              <a:lnSpc>
                <a:spcPct val="90000"/>
              </a:lnSpc>
            </a:pPr>
            <a:r>
              <a:rPr lang="en-US" altLang="en-US" dirty="0" smtClean="0">
                <a:latin typeface="Verdana" pitchFamily="34" charset="0"/>
              </a:rPr>
              <a:t>Home occupation</a:t>
            </a:r>
          </a:p>
          <a:p>
            <a:pPr lvl="2" eaLnBrk="1" hangingPunct="1">
              <a:lnSpc>
                <a:spcPct val="90000"/>
              </a:lnSpc>
            </a:pPr>
            <a:r>
              <a:rPr lang="en-US" altLang="en-US" dirty="0" smtClean="0">
                <a:latin typeface="Verdana" pitchFamily="34" charset="0"/>
              </a:rPr>
              <a:t>Historical</a:t>
            </a:r>
          </a:p>
        </p:txBody>
      </p:sp>
    </p:spTree>
    <p:extLst>
      <p:ext uri="{BB962C8B-B14F-4D97-AF65-F5344CB8AC3E}">
        <p14:creationId xmlns:p14="http://schemas.microsoft.com/office/powerpoint/2010/main" val="2431764984"/>
      </p:ext>
    </p:extLst>
  </p:cSld>
  <p:clrMapOvr>
    <a:masterClrMapping/>
  </p:clrMapOvr>
  <p:transition>
    <p:wipe/>
  </p:transition>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354" name="Rectangle 2"/>
          <p:cNvSpPr>
            <a:spLocks noGrp="1" noChangeArrowheads="1"/>
          </p:cNvSpPr>
          <p:nvPr>
            <p:ph type="title"/>
          </p:nvPr>
        </p:nvSpPr>
        <p:spPr/>
        <p:txBody>
          <a:bodyPr/>
          <a:lstStyle/>
          <a:p>
            <a:pPr eaLnBrk="1" hangingPunct="1"/>
            <a:r>
              <a:rPr lang="en-US" altLang="en-US" smtClean="0"/>
              <a:t>Making its Decision</a:t>
            </a:r>
          </a:p>
        </p:txBody>
      </p:sp>
      <p:sp>
        <p:nvSpPr>
          <p:cNvPr id="228355" name="Rectangle 3"/>
          <p:cNvSpPr>
            <a:spLocks noGrp="1" noChangeArrowheads="1"/>
          </p:cNvSpPr>
          <p:nvPr>
            <p:ph idx="1"/>
          </p:nvPr>
        </p:nvSpPr>
        <p:spPr>
          <a:xfrm>
            <a:off x="685800" y="1371600"/>
            <a:ext cx="7904162" cy="2667000"/>
          </a:xfrm>
        </p:spPr>
        <p:txBody>
          <a:bodyPr>
            <a:normAutofit lnSpcReduction="10000"/>
          </a:bodyPr>
          <a:lstStyle/>
          <a:p>
            <a:pPr eaLnBrk="1" hangingPunct="1"/>
            <a:endParaRPr lang="en-US" altLang="en-US" sz="2400" dirty="0" smtClean="0"/>
          </a:p>
          <a:p>
            <a:pPr eaLnBrk="1" hangingPunct="1"/>
            <a:r>
              <a:rPr lang="en-US" altLang="en-US" dirty="0" smtClean="0"/>
              <a:t>Commission must issue a written order.</a:t>
            </a:r>
          </a:p>
          <a:p>
            <a:pPr eaLnBrk="1" hangingPunct="1"/>
            <a:r>
              <a:rPr lang="en-US" altLang="en-US" dirty="0" smtClean="0"/>
              <a:t>Order must  include the factual basis for issuing the order.</a:t>
            </a:r>
          </a:p>
          <a:p>
            <a:pPr eaLnBrk="1" hangingPunct="1"/>
            <a:r>
              <a:rPr lang="en-US" altLang="en-US" dirty="0" smtClean="0"/>
              <a:t>Order must be served on all parties.</a:t>
            </a:r>
          </a:p>
          <a:p>
            <a:pPr eaLnBrk="1" hangingPunct="1">
              <a:buFont typeface="Wingdings" pitchFamily="2" charset="2"/>
              <a:buNone/>
            </a:pPr>
            <a:endParaRPr lang="en-US" altLang="en-US" dirty="0" smtClean="0"/>
          </a:p>
        </p:txBody>
      </p:sp>
      <p:sp>
        <p:nvSpPr>
          <p:cNvPr id="228356" name="Date Placeholder 1"/>
          <p:cNvSpPr>
            <a:spLocks noGrp="1"/>
          </p:cNvSpPr>
          <p:nvPr>
            <p:ph type="dt" sz="quarter" idx="10"/>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1D668A15-8D21-4721-BF4D-C4C169C1740A}" type="datetime1">
              <a:rPr lang="en-US" altLang="en-US" smtClean="0"/>
              <a:pPr/>
              <a:t>4/28/2023</a:t>
            </a:fld>
            <a:endParaRPr lang="en-US" altLang="en-US" smtClean="0"/>
          </a:p>
        </p:txBody>
      </p:sp>
    </p:spTree>
    <p:extLst>
      <p:ext uri="{BB962C8B-B14F-4D97-AF65-F5344CB8AC3E}">
        <p14:creationId xmlns:p14="http://schemas.microsoft.com/office/powerpoint/2010/main" val="462602757"/>
      </p:ext>
    </p:extLst>
  </p:cSld>
  <p:clrMapOvr>
    <a:masterClrMapping/>
  </p:clrMapOvr>
  <p:transition/>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2" name="Rectangle 2"/>
          <p:cNvSpPr>
            <a:spLocks noGrp="1" noChangeArrowheads="1"/>
          </p:cNvSpPr>
          <p:nvPr>
            <p:ph type="title"/>
          </p:nvPr>
        </p:nvSpPr>
        <p:spPr/>
        <p:txBody>
          <a:bodyPr/>
          <a:lstStyle/>
          <a:p>
            <a:pPr eaLnBrk="1" hangingPunct="1"/>
            <a:r>
              <a:rPr lang="en-US" altLang="en-US" sz="3600" smtClean="0">
                <a:cs typeface="Arial" charset="0"/>
              </a:rPr>
              <a:t>Written Order</a:t>
            </a:r>
          </a:p>
        </p:txBody>
      </p:sp>
      <p:sp>
        <p:nvSpPr>
          <p:cNvPr id="230403" name="Rectangle 3"/>
          <p:cNvSpPr>
            <a:spLocks noGrp="1" noChangeArrowheads="1"/>
          </p:cNvSpPr>
          <p:nvPr>
            <p:ph idx="1"/>
          </p:nvPr>
        </p:nvSpPr>
        <p:spPr>
          <a:xfrm>
            <a:off x="914400" y="1371600"/>
            <a:ext cx="7475537" cy="4149725"/>
          </a:xfrm>
        </p:spPr>
        <p:txBody>
          <a:bodyPr/>
          <a:lstStyle/>
          <a:p>
            <a:pPr eaLnBrk="1" hangingPunct="1"/>
            <a:r>
              <a:rPr lang="en-US" altLang="en-US" dirty="0" smtClean="0">
                <a:ea typeface="MS Mincho" pitchFamily="49" charset="-128"/>
              </a:rPr>
              <a:t>A letter of denial </a:t>
            </a:r>
          </a:p>
          <a:p>
            <a:pPr eaLnBrk="1" hangingPunct="1"/>
            <a:r>
              <a:rPr lang="en-US" altLang="en-US" dirty="0" smtClean="0">
                <a:ea typeface="MS Mincho" pitchFamily="49" charset="-128"/>
              </a:rPr>
              <a:t>The issuance of some sort of permit, whether it be a sign permit, conditional use or special use permit.</a:t>
            </a:r>
          </a:p>
          <a:p>
            <a:pPr eaLnBrk="1" hangingPunct="1"/>
            <a:r>
              <a:rPr lang="en-US" altLang="en-US" dirty="0" smtClean="0">
                <a:ea typeface="MS Mincho" pitchFamily="49" charset="-128"/>
              </a:rPr>
              <a:t>Acknowledgement and enactment of a zone map amendment. </a:t>
            </a:r>
          </a:p>
        </p:txBody>
      </p:sp>
      <p:sp>
        <p:nvSpPr>
          <p:cNvPr id="230404" name="Date Placeholder 1"/>
          <p:cNvSpPr>
            <a:spLocks noGrp="1"/>
          </p:cNvSpPr>
          <p:nvPr>
            <p:ph type="dt" sz="quarter" idx="10"/>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56801474-2706-466D-9633-7B08F54591A7}" type="datetime1">
              <a:rPr lang="en-US" altLang="en-US" smtClean="0"/>
              <a:pPr/>
              <a:t>4/28/2023</a:t>
            </a:fld>
            <a:endParaRPr lang="en-US" altLang="en-US" smtClean="0"/>
          </a:p>
        </p:txBody>
      </p:sp>
    </p:spTree>
    <p:extLst>
      <p:ext uri="{BB962C8B-B14F-4D97-AF65-F5344CB8AC3E}">
        <p14:creationId xmlns:p14="http://schemas.microsoft.com/office/powerpoint/2010/main" val="2947637024"/>
      </p:ext>
    </p:extLst>
  </p:cSld>
  <p:clrMapOvr>
    <a:masterClrMapping/>
  </p:clrMapOvr>
  <p:transition/>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450" name="Rectangle 2"/>
          <p:cNvSpPr>
            <a:spLocks noGrp="1" noChangeArrowheads="1"/>
          </p:cNvSpPr>
          <p:nvPr>
            <p:ph type="title"/>
          </p:nvPr>
        </p:nvSpPr>
        <p:spPr/>
        <p:txBody>
          <a:bodyPr/>
          <a:lstStyle/>
          <a:p>
            <a:pPr eaLnBrk="1" hangingPunct="1"/>
            <a:r>
              <a:rPr lang="en-US" altLang="en-US" smtClean="0"/>
              <a:t>Findings of Fact</a:t>
            </a:r>
          </a:p>
        </p:txBody>
      </p:sp>
      <p:sp>
        <p:nvSpPr>
          <p:cNvPr id="232451" name="Rectangle 3"/>
          <p:cNvSpPr>
            <a:spLocks noGrp="1" noChangeArrowheads="1"/>
          </p:cNvSpPr>
          <p:nvPr>
            <p:ph idx="1"/>
          </p:nvPr>
        </p:nvSpPr>
        <p:spPr>
          <a:xfrm>
            <a:off x="914400" y="1371600"/>
            <a:ext cx="7481887" cy="3930650"/>
          </a:xfrm>
        </p:spPr>
        <p:txBody>
          <a:bodyPr/>
          <a:lstStyle/>
          <a:p>
            <a:pPr eaLnBrk="1" hangingPunct="1"/>
            <a:r>
              <a:rPr lang="en-US" altLang="en-US" dirty="0" smtClean="0">
                <a:ea typeface="MS Mincho" pitchFamily="49" charset="-128"/>
              </a:rPr>
              <a:t>The requirement of findings of fact is nothing more that the Commissions’ reasons for its action on the application.  </a:t>
            </a:r>
          </a:p>
          <a:p>
            <a:pPr eaLnBrk="1" hangingPunct="1"/>
            <a:r>
              <a:rPr lang="en-US" altLang="en-US" dirty="0" smtClean="0">
                <a:ea typeface="MS Mincho" pitchFamily="49" charset="-128"/>
              </a:rPr>
              <a:t>The reasons have to be supported by some evidence in the record, be it written letters or other information, or oral testimony. </a:t>
            </a:r>
          </a:p>
        </p:txBody>
      </p:sp>
      <p:sp>
        <p:nvSpPr>
          <p:cNvPr id="232452" name="Date Placeholder 1"/>
          <p:cNvSpPr>
            <a:spLocks noGrp="1"/>
          </p:cNvSpPr>
          <p:nvPr>
            <p:ph type="dt" sz="quarter" idx="10"/>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4A6BD47F-E8DA-4129-8F1F-6FD385F421F4}" type="datetime1">
              <a:rPr lang="en-US" altLang="en-US" smtClean="0"/>
              <a:pPr/>
              <a:t>4/28/2023</a:t>
            </a:fld>
            <a:endParaRPr lang="en-US" altLang="en-US" smtClean="0"/>
          </a:p>
        </p:txBody>
      </p:sp>
    </p:spTree>
    <p:extLst>
      <p:ext uri="{BB962C8B-B14F-4D97-AF65-F5344CB8AC3E}">
        <p14:creationId xmlns:p14="http://schemas.microsoft.com/office/powerpoint/2010/main" val="1950304919"/>
      </p:ext>
    </p:extLst>
  </p:cSld>
  <p:clrMapOvr>
    <a:masterClrMapping/>
  </p:clrMapOvr>
  <p:transition/>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498" name="Rectangle 2"/>
          <p:cNvSpPr>
            <a:spLocks noGrp="1" noChangeArrowheads="1"/>
          </p:cNvSpPr>
          <p:nvPr>
            <p:ph type="title"/>
          </p:nvPr>
        </p:nvSpPr>
        <p:spPr/>
        <p:txBody>
          <a:bodyPr/>
          <a:lstStyle/>
          <a:p>
            <a:pPr eaLnBrk="1" hangingPunct="1"/>
            <a:r>
              <a:rPr lang="en-US" altLang="en-US" sz="3600" smtClean="0">
                <a:cs typeface="Arial" charset="0"/>
              </a:rPr>
              <a:t>Preparation of Findings of Fact</a:t>
            </a:r>
            <a:endParaRPr lang="en-US" altLang="en-US" smtClean="0"/>
          </a:p>
        </p:txBody>
      </p:sp>
      <p:sp>
        <p:nvSpPr>
          <p:cNvPr id="234499" name="Rectangle 3"/>
          <p:cNvSpPr>
            <a:spLocks noGrp="1" noChangeArrowheads="1"/>
          </p:cNvSpPr>
          <p:nvPr>
            <p:ph idx="1"/>
          </p:nvPr>
        </p:nvSpPr>
        <p:spPr>
          <a:xfrm>
            <a:off x="1143000" y="1524000"/>
            <a:ext cx="7408862" cy="4464050"/>
          </a:xfrm>
        </p:spPr>
        <p:txBody>
          <a:bodyPr/>
          <a:lstStyle/>
          <a:p>
            <a:pPr eaLnBrk="1" hangingPunct="1"/>
            <a:r>
              <a:rPr lang="en-US" altLang="en-US" dirty="0" smtClean="0"/>
              <a:t>Commission may prepare findings itself.</a:t>
            </a:r>
          </a:p>
          <a:p>
            <a:pPr eaLnBrk="1" hangingPunct="1"/>
            <a:r>
              <a:rPr lang="en-US" altLang="en-US" dirty="0" smtClean="0"/>
              <a:t>May request proposed finds and conclusions from the parties.</a:t>
            </a:r>
          </a:p>
          <a:p>
            <a:pPr eaLnBrk="1" hangingPunct="1"/>
            <a:r>
              <a:rPr lang="en-US" altLang="en-US" dirty="0" smtClean="0"/>
              <a:t>Attorney may prepare.</a:t>
            </a:r>
          </a:p>
          <a:p>
            <a:pPr eaLnBrk="1" hangingPunct="1"/>
            <a:r>
              <a:rPr lang="en-US" altLang="en-US" dirty="0" smtClean="0"/>
              <a:t>The Commission must vote on the findings.</a:t>
            </a:r>
          </a:p>
          <a:p>
            <a:pPr eaLnBrk="1" hangingPunct="1"/>
            <a:r>
              <a:rPr lang="en-US" altLang="en-US" dirty="0" smtClean="0"/>
              <a:t>May prepare a minority report if appropriate.</a:t>
            </a:r>
          </a:p>
        </p:txBody>
      </p:sp>
      <p:sp>
        <p:nvSpPr>
          <p:cNvPr id="234500" name="Date Placeholder 1"/>
          <p:cNvSpPr>
            <a:spLocks noGrp="1"/>
          </p:cNvSpPr>
          <p:nvPr>
            <p:ph type="dt" sz="quarter" idx="10"/>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475A6D91-3F02-41A6-A021-40D23EBB2C2F}" type="datetime1">
              <a:rPr lang="en-US" altLang="en-US" smtClean="0"/>
              <a:pPr/>
              <a:t>4/28/2023</a:t>
            </a:fld>
            <a:endParaRPr lang="en-US" altLang="en-US" smtClean="0"/>
          </a:p>
        </p:txBody>
      </p:sp>
    </p:spTree>
    <p:extLst>
      <p:ext uri="{BB962C8B-B14F-4D97-AF65-F5344CB8AC3E}">
        <p14:creationId xmlns:p14="http://schemas.microsoft.com/office/powerpoint/2010/main" val="3255917756"/>
      </p:ext>
    </p:extLst>
  </p:cSld>
  <p:clrMapOvr>
    <a:masterClrMapping/>
  </p:clrMapOvr>
  <p:transition/>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546" name="Rectangle 2"/>
          <p:cNvSpPr>
            <a:spLocks noGrp="1" noChangeArrowheads="1"/>
          </p:cNvSpPr>
          <p:nvPr>
            <p:ph type="title"/>
          </p:nvPr>
        </p:nvSpPr>
        <p:spPr/>
        <p:txBody>
          <a:bodyPr/>
          <a:lstStyle/>
          <a:p>
            <a:pPr eaLnBrk="1" hangingPunct="1"/>
            <a:r>
              <a:rPr lang="en-US" altLang="en-US" smtClean="0"/>
              <a:t>Findings of Fact</a:t>
            </a:r>
          </a:p>
        </p:txBody>
      </p:sp>
      <p:sp>
        <p:nvSpPr>
          <p:cNvPr id="236547" name="Rectangle 3"/>
          <p:cNvSpPr>
            <a:spLocks noGrp="1" noChangeArrowheads="1"/>
          </p:cNvSpPr>
          <p:nvPr>
            <p:ph idx="1"/>
          </p:nvPr>
        </p:nvSpPr>
        <p:spPr>
          <a:xfrm>
            <a:off x="838200" y="1371600"/>
            <a:ext cx="7512050" cy="3981450"/>
          </a:xfrm>
        </p:spPr>
        <p:txBody>
          <a:bodyPr/>
          <a:lstStyle/>
          <a:p>
            <a:pPr eaLnBrk="1" hangingPunct="1">
              <a:buFont typeface="Wingdings" pitchFamily="2" charset="2"/>
              <a:buNone/>
            </a:pPr>
            <a:r>
              <a:rPr lang="en-US" altLang="en-US" dirty="0" smtClean="0">
                <a:ea typeface="MS Mincho" pitchFamily="49" charset="-128"/>
              </a:rPr>
              <a:t>	  </a:t>
            </a:r>
            <a:r>
              <a:rPr lang="en-US" altLang="en-US" b="1" dirty="0" smtClean="0">
                <a:ea typeface="MS Mincho" pitchFamily="49" charset="-128"/>
              </a:rPr>
              <a:t>IT IS IMPERATIVE TO NOTE</a:t>
            </a:r>
            <a:r>
              <a:rPr lang="en-US" altLang="en-US" dirty="0" smtClean="0">
                <a:ea typeface="MS Mincho" pitchFamily="49" charset="-128"/>
              </a:rPr>
              <a:t> that the decision announced by the Commission </a:t>
            </a:r>
            <a:r>
              <a:rPr lang="en-US" altLang="en-US" b="1" dirty="0" smtClean="0">
                <a:ea typeface="MS Mincho" pitchFamily="49" charset="-128"/>
              </a:rPr>
              <a:t>CANNOT BE ENFORCED</a:t>
            </a:r>
            <a:r>
              <a:rPr lang="en-US" altLang="en-US" dirty="0" smtClean="0">
                <a:ea typeface="MS Mincho" pitchFamily="49" charset="-128"/>
              </a:rPr>
              <a:t> or </a:t>
            </a:r>
            <a:r>
              <a:rPr lang="en-US" altLang="en-US" b="1" dirty="0" smtClean="0">
                <a:ea typeface="MS Mincho" pitchFamily="49" charset="-128"/>
              </a:rPr>
              <a:t>ACTED UPON </a:t>
            </a:r>
            <a:r>
              <a:rPr lang="en-US" altLang="en-US" dirty="0" smtClean="0">
                <a:ea typeface="MS Mincho" pitchFamily="49" charset="-128"/>
              </a:rPr>
              <a:t>unless and until the written order containing the findings of fact and conclusions of law is prepared and filed with the appropriate authority. </a:t>
            </a:r>
          </a:p>
        </p:txBody>
      </p:sp>
      <p:sp>
        <p:nvSpPr>
          <p:cNvPr id="236548" name="Date Placeholder 1"/>
          <p:cNvSpPr>
            <a:spLocks noGrp="1"/>
          </p:cNvSpPr>
          <p:nvPr>
            <p:ph type="dt" sz="quarter" idx="10"/>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3C6376A9-6C6E-43BD-87A5-17842D8B1FBF}" type="datetime1">
              <a:rPr lang="en-US" altLang="en-US" smtClean="0"/>
              <a:pPr/>
              <a:t>4/28/2023</a:t>
            </a:fld>
            <a:endParaRPr lang="en-US" altLang="en-US" smtClean="0"/>
          </a:p>
        </p:txBody>
      </p:sp>
    </p:spTree>
    <p:extLst>
      <p:ext uri="{BB962C8B-B14F-4D97-AF65-F5344CB8AC3E}">
        <p14:creationId xmlns:p14="http://schemas.microsoft.com/office/powerpoint/2010/main" val="2583831566"/>
      </p:ext>
    </p:extLst>
  </p:cSld>
  <p:clrMapOvr>
    <a:masterClrMapping/>
  </p:clrMapOvr>
  <p:transition/>
  <p:timing>
    <p:tnLst>
      <p:par>
        <p:cT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4" name="Title 1"/>
          <p:cNvSpPr>
            <a:spLocks noGrp="1"/>
          </p:cNvSpPr>
          <p:nvPr>
            <p:ph type="ctrTitle" sz="quarter"/>
          </p:nvPr>
        </p:nvSpPr>
        <p:spPr/>
        <p:txBody>
          <a:bodyPr/>
          <a:lstStyle/>
          <a:p>
            <a:pPr eaLnBrk="1" hangingPunct="1"/>
            <a:r>
              <a:rPr lang="en-US" altLang="en-US" smtClean="0"/>
              <a:t>Questions?</a:t>
            </a:r>
          </a:p>
        </p:txBody>
      </p:sp>
      <p:sp>
        <p:nvSpPr>
          <p:cNvPr id="238595" name="Subtitle 2"/>
          <p:cNvSpPr>
            <a:spLocks noGrp="1"/>
          </p:cNvSpPr>
          <p:nvPr>
            <p:ph type="subTitle" sz="quarter" idx="1"/>
          </p:nvPr>
        </p:nvSpPr>
        <p:spPr/>
        <p:txBody>
          <a:bodyPr/>
          <a:lstStyle/>
          <a:p>
            <a:pPr eaLnBrk="1" hangingPunct="1"/>
            <a:endParaRPr lang="en-US" altLang="en-US" smtClean="0"/>
          </a:p>
        </p:txBody>
      </p:sp>
      <p:sp>
        <p:nvSpPr>
          <p:cNvPr id="238596" name="Date Placeholder 3"/>
          <p:cNvSpPr>
            <a:spLocks noGrp="1"/>
          </p:cNvSpPr>
          <p:nvPr>
            <p:ph type="dt" sz="quarter" idx="10"/>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92E0D259-9A69-430A-A132-7EB60BDCF78C}" type="datetime1">
              <a:rPr lang="en-US" altLang="en-US" smtClean="0"/>
              <a:pPr/>
              <a:t>4/28/2023</a:t>
            </a:fld>
            <a:endParaRPr lang="en-US" altLang="en-US" smtClean="0"/>
          </a:p>
        </p:txBody>
      </p:sp>
    </p:spTree>
    <p:extLst>
      <p:ext uri="{BB962C8B-B14F-4D97-AF65-F5344CB8AC3E}">
        <p14:creationId xmlns:p14="http://schemas.microsoft.com/office/powerpoint/2010/main" val="3443281939"/>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13"/>
          <p:cNvSpPr>
            <a:spLocks noGrp="1" noChangeArrowheads="1"/>
          </p:cNvSpPr>
          <p:nvPr>
            <p:ph type="title" idx="4294967295"/>
          </p:nvPr>
        </p:nvSpPr>
        <p:spPr>
          <a:xfrm>
            <a:off x="1143000" y="304800"/>
            <a:ext cx="7313612" cy="1143000"/>
          </a:xfrm>
        </p:spPr>
        <p:txBody>
          <a:bodyPr lIns="92075" tIns="46038" rIns="92075" bIns="46038"/>
          <a:lstStyle/>
          <a:p>
            <a:pPr eaLnBrk="1" hangingPunct="1"/>
            <a:r>
              <a:rPr lang="en-US" altLang="en-US" dirty="0" smtClean="0"/>
              <a:t>Uses</a:t>
            </a:r>
          </a:p>
        </p:txBody>
      </p:sp>
      <p:sp>
        <p:nvSpPr>
          <p:cNvPr id="50179" name="Rectangle 14"/>
          <p:cNvSpPr>
            <a:spLocks noGrp="1" noChangeArrowheads="1"/>
          </p:cNvSpPr>
          <p:nvPr>
            <p:ph type="body" idx="4294967295"/>
          </p:nvPr>
        </p:nvSpPr>
        <p:spPr>
          <a:xfrm>
            <a:off x="381000" y="1828800"/>
            <a:ext cx="8534400" cy="4114800"/>
          </a:xfrm>
        </p:spPr>
        <p:txBody>
          <a:bodyPr/>
          <a:lstStyle/>
          <a:p>
            <a:pPr eaLnBrk="1" hangingPunct="1"/>
            <a:r>
              <a:rPr lang="en-US" altLang="en-US" dirty="0" smtClean="0">
                <a:latin typeface="Verdana" pitchFamily="34" charset="0"/>
              </a:rPr>
              <a:t>Permitted uses</a:t>
            </a:r>
          </a:p>
          <a:p>
            <a:pPr lvl="1" eaLnBrk="1" hangingPunct="1"/>
            <a:r>
              <a:rPr lang="en-US" altLang="en-US" dirty="0" smtClean="0">
                <a:latin typeface="Verdana" pitchFamily="34" charset="0"/>
              </a:rPr>
              <a:t>By Right (</a:t>
            </a:r>
            <a:r>
              <a:rPr lang="en-US" altLang="en-US" sz="2400" dirty="0" smtClean="0">
                <a:latin typeface="Verdana" pitchFamily="34" charset="0"/>
              </a:rPr>
              <a:t>without </a:t>
            </a:r>
            <a:r>
              <a:rPr lang="en-US" altLang="en-US" sz="2400" dirty="0" smtClean="0">
                <a:latin typeface="Verdana" pitchFamily="34" charset="0"/>
              </a:rPr>
              <a:t>specific zoning approval*</a:t>
            </a:r>
            <a:r>
              <a:rPr lang="en-US" altLang="en-US" dirty="0" smtClean="0">
                <a:latin typeface="Verdana" pitchFamily="34" charset="0"/>
              </a:rPr>
              <a:t>)</a:t>
            </a:r>
            <a:endParaRPr lang="en-US" altLang="en-US" dirty="0" smtClean="0">
              <a:latin typeface="Verdana" pitchFamily="34" charset="0"/>
            </a:endParaRPr>
          </a:p>
          <a:p>
            <a:pPr lvl="2" eaLnBrk="1" hangingPunct="1"/>
            <a:r>
              <a:rPr lang="en-US" altLang="en-US" dirty="0" smtClean="0">
                <a:latin typeface="Verdana" pitchFamily="34" charset="0"/>
              </a:rPr>
              <a:t>principal uses</a:t>
            </a:r>
          </a:p>
          <a:p>
            <a:pPr lvl="3" eaLnBrk="1" hangingPunct="1"/>
            <a:r>
              <a:rPr lang="en-US" altLang="en-US" sz="2100" dirty="0" smtClean="0">
                <a:latin typeface="Verdana" pitchFamily="34" charset="0"/>
              </a:rPr>
              <a:t>Main uses of the property</a:t>
            </a:r>
          </a:p>
          <a:p>
            <a:pPr lvl="4" eaLnBrk="1" hangingPunct="1"/>
            <a:r>
              <a:rPr lang="en-US" altLang="en-US" sz="2100" dirty="0" smtClean="0">
                <a:latin typeface="Verdana" pitchFamily="34" charset="0"/>
              </a:rPr>
              <a:t>Single family residence in a residential zone</a:t>
            </a:r>
          </a:p>
          <a:p>
            <a:pPr lvl="2" eaLnBrk="1" hangingPunct="1"/>
            <a:r>
              <a:rPr lang="en-US" altLang="en-US" dirty="0" smtClean="0">
                <a:latin typeface="Verdana" pitchFamily="34" charset="0"/>
              </a:rPr>
              <a:t>accessory uses</a:t>
            </a:r>
          </a:p>
          <a:p>
            <a:pPr lvl="3" eaLnBrk="1" hangingPunct="1"/>
            <a:r>
              <a:rPr lang="en-US" altLang="en-US" sz="2100" dirty="0" smtClean="0">
                <a:latin typeface="Verdana" pitchFamily="34" charset="0"/>
              </a:rPr>
              <a:t>Uses related to a principal use</a:t>
            </a:r>
          </a:p>
          <a:p>
            <a:pPr lvl="4" eaLnBrk="1" hangingPunct="1"/>
            <a:r>
              <a:rPr lang="en-US" altLang="en-US" sz="2100" dirty="0" smtClean="0">
                <a:latin typeface="Verdana" pitchFamily="34" charset="0"/>
              </a:rPr>
              <a:t>A work/storage shed on residential property</a:t>
            </a:r>
          </a:p>
        </p:txBody>
      </p:sp>
    </p:spTree>
    <p:extLst>
      <p:ext uri="{BB962C8B-B14F-4D97-AF65-F5344CB8AC3E}">
        <p14:creationId xmlns:p14="http://schemas.microsoft.com/office/powerpoint/2010/main" val="2242585599"/>
      </p:ext>
    </p:extLst>
  </p:cSld>
  <p:clrMapOvr>
    <a:masterClrMapping/>
  </p:clrMapOvr>
  <p:transition>
    <p:wip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idx="4294967295"/>
          </p:nvPr>
        </p:nvSpPr>
        <p:spPr>
          <a:xfrm>
            <a:off x="990600" y="304800"/>
            <a:ext cx="7313612" cy="1143000"/>
          </a:xfrm>
        </p:spPr>
        <p:txBody>
          <a:bodyPr lIns="92075" tIns="46038" rIns="92075" bIns="46038"/>
          <a:lstStyle/>
          <a:p>
            <a:pPr eaLnBrk="1" hangingPunct="1"/>
            <a:r>
              <a:rPr lang="en-US" altLang="en-US" dirty="0" smtClean="0"/>
              <a:t>Uses</a:t>
            </a:r>
          </a:p>
        </p:txBody>
      </p:sp>
      <p:sp>
        <p:nvSpPr>
          <p:cNvPr id="52227" name="Rectangle 3"/>
          <p:cNvSpPr>
            <a:spLocks noGrp="1" noChangeArrowheads="1"/>
          </p:cNvSpPr>
          <p:nvPr>
            <p:ph type="body" idx="4294967295"/>
          </p:nvPr>
        </p:nvSpPr>
        <p:spPr>
          <a:xfrm>
            <a:off x="457200" y="1828800"/>
            <a:ext cx="8305800" cy="4114800"/>
          </a:xfrm>
        </p:spPr>
        <p:txBody>
          <a:bodyPr>
            <a:normAutofit lnSpcReduction="10000"/>
          </a:bodyPr>
          <a:lstStyle/>
          <a:p>
            <a:pPr eaLnBrk="1" hangingPunct="1">
              <a:lnSpc>
                <a:spcPct val="90000"/>
              </a:lnSpc>
              <a:buFont typeface="Arial" charset="0"/>
              <a:buChar char="•"/>
            </a:pPr>
            <a:r>
              <a:rPr lang="en-US" altLang="en-US" dirty="0" smtClean="0">
                <a:latin typeface="Verdana" pitchFamily="34" charset="0"/>
              </a:rPr>
              <a:t>Special uses</a:t>
            </a:r>
          </a:p>
          <a:p>
            <a:pPr lvl="1" eaLnBrk="1" hangingPunct="1">
              <a:lnSpc>
                <a:spcPct val="90000"/>
              </a:lnSpc>
              <a:buFont typeface="Arial" charset="0"/>
              <a:buChar char="–"/>
            </a:pPr>
            <a:r>
              <a:rPr lang="en-US" altLang="en-US" dirty="0" smtClean="0">
                <a:latin typeface="Verdana" pitchFamily="34" charset="0"/>
              </a:rPr>
              <a:t>Uses not permitted anywhere until reviewed individually and only if certain conditions are met.</a:t>
            </a:r>
          </a:p>
          <a:p>
            <a:pPr eaLnBrk="1" hangingPunct="1">
              <a:lnSpc>
                <a:spcPct val="90000"/>
              </a:lnSpc>
              <a:buFont typeface="Arial" charset="0"/>
              <a:buChar char="•"/>
            </a:pPr>
            <a:r>
              <a:rPr lang="en-US" altLang="en-US" dirty="0" smtClean="0">
                <a:latin typeface="Verdana" pitchFamily="34" charset="0"/>
              </a:rPr>
              <a:t>Temporary Uses</a:t>
            </a:r>
          </a:p>
          <a:p>
            <a:pPr lvl="1" eaLnBrk="1" hangingPunct="1">
              <a:lnSpc>
                <a:spcPct val="90000"/>
              </a:lnSpc>
              <a:buFont typeface="Arial" charset="0"/>
              <a:buChar char="–"/>
            </a:pPr>
            <a:r>
              <a:rPr lang="en-US" altLang="en-US" dirty="0" smtClean="0">
                <a:latin typeface="Verdana" pitchFamily="34" charset="0"/>
              </a:rPr>
              <a:t>Requirement of permits to control parking, security, lighting, etc., for limited periods of time.</a:t>
            </a:r>
          </a:p>
          <a:p>
            <a:pPr lvl="2" eaLnBrk="1" hangingPunct="1">
              <a:lnSpc>
                <a:spcPct val="90000"/>
              </a:lnSpc>
              <a:buFont typeface="Arial" charset="0"/>
              <a:buChar char="•"/>
            </a:pPr>
            <a:r>
              <a:rPr lang="en-US" altLang="en-US" dirty="0" smtClean="0">
                <a:latin typeface="Verdana" pitchFamily="34" charset="0"/>
              </a:rPr>
              <a:t>Mobile home on a property while permanent home is being constructed.</a:t>
            </a:r>
          </a:p>
        </p:txBody>
      </p:sp>
    </p:spTree>
    <p:extLst>
      <p:ext uri="{BB962C8B-B14F-4D97-AF65-F5344CB8AC3E}">
        <p14:creationId xmlns:p14="http://schemas.microsoft.com/office/powerpoint/2010/main" val="1743012735"/>
      </p:ext>
    </p:extLst>
  </p:cSld>
  <p:clrMapOvr>
    <a:masterClrMapping/>
  </p:clrMapOvr>
  <p:transition>
    <p:wip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idx="4294967295"/>
          </p:nvPr>
        </p:nvSpPr>
        <p:spPr>
          <a:xfrm>
            <a:off x="457200" y="304800"/>
            <a:ext cx="8458200" cy="1143000"/>
          </a:xfrm>
        </p:spPr>
        <p:txBody>
          <a:bodyPr lIns="92075" tIns="46038" rIns="92075" bIns="46038"/>
          <a:lstStyle/>
          <a:p>
            <a:pPr eaLnBrk="1" hangingPunct="1"/>
            <a:r>
              <a:rPr lang="en-US" altLang="en-US" dirty="0" smtClean="0"/>
              <a:t>Special Use Permits</a:t>
            </a:r>
          </a:p>
        </p:txBody>
      </p:sp>
      <p:sp>
        <p:nvSpPr>
          <p:cNvPr id="54275" name="Rectangle 3"/>
          <p:cNvSpPr>
            <a:spLocks noGrp="1" noChangeArrowheads="1"/>
          </p:cNvSpPr>
          <p:nvPr>
            <p:ph type="body" idx="4294967295"/>
          </p:nvPr>
        </p:nvSpPr>
        <p:spPr>
          <a:xfrm>
            <a:off x="457200" y="1828800"/>
            <a:ext cx="8458200" cy="4114800"/>
          </a:xfrm>
        </p:spPr>
        <p:txBody>
          <a:bodyPr/>
          <a:lstStyle/>
          <a:p>
            <a:pPr eaLnBrk="1" hangingPunct="1">
              <a:lnSpc>
                <a:spcPct val="90000"/>
              </a:lnSpc>
            </a:pPr>
            <a:r>
              <a:rPr lang="en-US" altLang="en-US" dirty="0" smtClean="0">
                <a:latin typeface="Verdana" pitchFamily="34" charset="0"/>
              </a:rPr>
              <a:t>Common Criteria requires that Special Uses be</a:t>
            </a:r>
          </a:p>
          <a:p>
            <a:pPr lvl="1" eaLnBrk="1" hangingPunct="1">
              <a:lnSpc>
                <a:spcPct val="90000"/>
              </a:lnSpc>
            </a:pPr>
            <a:r>
              <a:rPr lang="en-US" altLang="en-US" dirty="0" smtClean="0">
                <a:latin typeface="Verdana" pitchFamily="34" charset="0"/>
              </a:rPr>
              <a:t>“Compatible with existing and permitted uses in the neighborhood”;</a:t>
            </a:r>
          </a:p>
          <a:p>
            <a:pPr lvl="1" eaLnBrk="1" hangingPunct="1">
              <a:lnSpc>
                <a:spcPct val="90000"/>
              </a:lnSpc>
            </a:pPr>
            <a:r>
              <a:rPr lang="en-US" altLang="en-US" dirty="0" smtClean="0">
                <a:latin typeface="Verdana" pitchFamily="34" charset="0"/>
              </a:rPr>
              <a:t>“Does not create excessive additional traffic”; and</a:t>
            </a:r>
          </a:p>
          <a:p>
            <a:pPr lvl="1" eaLnBrk="1" hangingPunct="1">
              <a:lnSpc>
                <a:spcPct val="90000"/>
              </a:lnSpc>
            </a:pPr>
            <a:r>
              <a:rPr lang="en-US" altLang="en-US" dirty="0" smtClean="0">
                <a:latin typeface="Verdana" pitchFamily="34" charset="0"/>
              </a:rPr>
              <a:t>“Does not generate noise, smoke, or other environmental pollutants that are foreign to the neighborhood”.</a:t>
            </a:r>
          </a:p>
        </p:txBody>
      </p:sp>
    </p:spTree>
    <p:extLst>
      <p:ext uri="{BB962C8B-B14F-4D97-AF65-F5344CB8AC3E}">
        <p14:creationId xmlns:p14="http://schemas.microsoft.com/office/powerpoint/2010/main" val="1181068160"/>
      </p:ext>
    </p:extLst>
  </p:cSld>
  <p:clrMapOvr>
    <a:masterClrMapping/>
  </p:clrMapOvr>
  <p:transition>
    <p:wip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idx="4294967295"/>
          </p:nvPr>
        </p:nvSpPr>
        <p:spPr>
          <a:xfrm>
            <a:off x="304800" y="304800"/>
            <a:ext cx="8610600" cy="1143000"/>
          </a:xfrm>
        </p:spPr>
        <p:txBody>
          <a:bodyPr lIns="92075" tIns="46038" rIns="92075" bIns="46038"/>
          <a:lstStyle/>
          <a:p>
            <a:pPr eaLnBrk="1" hangingPunct="1"/>
            <a:r>
              <a:rPr lang="en-US" altLang="en-US" smtClean="0"/>
              <a:t>Temporary Use Permits</a:t>
            </a:r>
          </a:p>
        </p:txBody>
      </p:sp>
      <p:sp>
        <p:nvSpPr>
          <p:cNvPr id="56323" name="Rectangle 3"/>
          <p:cNvSpPr>
            <a:spLocks noGrp="1" noChangeArrowheads="1"/>
          </p:cNvSpPr>
          <p:nvPr>
            <p:ph type="body" idx="4294967295"/>
          </p:nvPr>
        </p:nvSpPr>
        <p:spPr>
          <a:xfrm>
            <a:off x="381000" y="1828800"/>
            <a:ext cx="8305800" cy="4114800"/>
          </a:xfrm>
        </p:spPr>
        <p:txBody>
          <a:bodyPr/>
          <a:lstStyle/>
          <a:p>
            <a:pPr eaLnBrk="1" hangingPunct="1"/>
            <a:r>
              <a:rPr lang="en-US" altLang="en-US" dirty="0" smtClean="0">
                <a:latin typeface="Verdana" pitchFamily="34" charset="0"/>
              </a:rPr>
              <a:t>Criteria for temporary uses are vague and generally have to deal with preserving the public health, safety, security, and welfare.</a:t>
            </a:r>
          </a:p>
        </p:txBody>
      </p:sp>
    </p:spTree>
    <p:extLst>
      <p:ext uri="{BB962C8B-B14F-4D97-AF65-F5344CB8AC3E}">
        <p14:creationId xmlns:p14="http://schemas.microsoft.com/office/powerpoint/2010/main" val="2279110937"/>
      </p:ext>
    </p:extLst>
  </p:cSld>
  <p:clrMapOvr>
    <a:masterClrMapping/>
  </p:clrMapOvr>
  <p:transition>
    <p:wip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4"/>
          <p:cNvSpPr>
            <a:spLocks noGrp="1" noChangeArrowheads="1"/>
          </p:cNvSpPr>
          <p:nvPr>
            <p:ph type="title" idx="4294967295"/>
          </p:nvPr>
        </p:nvSpPr>
        <p:spPr>
          <a:xfrm>
            <a:off x="381000" y="304800"/>
            <a:ext cx="8610600" cy="1143000"/>
          </a:xfrm>
        </p:spPr>
        <p:txBody>
          <a:bodyPr lIns="92075" tIns="46038" rIns="92075" bIns="46038"/>
          <a:lstStyle/>
          <a:p>
            <a:pPr eaLnBrk="1" hangingPunct="1"/>
            <a:r>
              <a:rPr lang="en-US" altLang="en-US" dirty="0" smtClean="0"/>
              <a:t>Development Standards</a:t>
            </a:r>
          </a:p>
        </p:txBody>
      </p:sp>
      <p:sp>
        <p:nvSpPr>
          <p:cNvPr id="58371" name="Rectangle 5"/>
          <p:cNvSpPr>
            <a:spLocks noGrp="1" noChangeArrowheads="1"/>
          </p:cNvSpPr>
          <p:nvPr>
            <p:ph type="body" idx="4294967295"/>
          </p:nvPr>
        </p:nvSpPr>
        <p:spPr>
          <a:xfrm>
            <a:off x="457200" y="1524000"/>
            <a:ext cx="8458200" cy="4114800"/>
          </a:xfrm>
        </p:spPr>
        <p:txBody>
          <a:bodyPr/>
          <a:lstStyle/>
          <a:p>
            <a:pPr eaLnBrk="1" hangingPunct="1">
              <a:lnSpc>
                <a:spcPct val="90000"/>
              </a:lnSpc>
            </a:pPr>
            <a:r>
              <a:rPr lang="en-US" altLang="en-US" sz="2500" dirty="0" smtClean="0">
                <a:latin typeface="Verdana" pitchFamily="34" charset="0"/>
              </a:rPr>
              <a:t>Standards are always measurable</a:t>
            </a:r>
          </a:p>
          <a:p>
            <a:pPr lvl="1" eaLnBrk="1" hangingPunct="1">
              <a:lnSpc>
                <a:spcPct val="90000"/>
              </a:lnSpc>
            </a:pPr>
            <a:r>
              <a:rPr lang="en-US" altLang="en-US" sz="2100" i="1" dirty="0" smtClean="0">
                <a:latin typeface="Verdana" pitchFamily="34" charset="0"/>
              </a:rPr>
              <a:t>“X”</a:t>
            </a:r>
            <a:r>
              <a:rPr lang="en-US" altLang="ja-JP" sz="2100" dirty="0" smtClean="0">
                <a:latin typeface="Verdana" pitchFamily="34" charset="0"/>
                <a:ea typeface="MS PGothic" pitchFamily="34" charset="-128"/>
              </a:rPr>
              <a:t> number of feet, </a:t>
            </a:r>
            <a:r>
              <a:rPr lang="en-US" altLang="en-US" sz="2100" dirty="0" smtClean="0">
                <a:latin typeface="Verdana" pitchFamily="34" charset="0"/>
              </a:rPr>
              <a:t>“</a:t>
            </a:r>
            <a:r>
              <a:rPr lang="en-US" altLang="ja-JP" sz="2100" i="1" dirty="0" smtClean="0">
                <a:latin typeface="Verdana" pitchFamily="34" charset="0"/>
                <a:ea typeface="MS PGothic" pitchFamily="34" charset="-128"/>
              </a:rPr>
              <a:t>y</a:t>
            </a:r>
            <a:r>
              <a:rPr lang="en-US" altLang="en-US" sz="2100" i="1" dirty="0" smtClean="0">
                <a:latin typeface="Verdana" pitchFamily="34" charset="0"/>
              </a:rPr>
              <a:t>”</a:t>
            </a:r>
            <a:r>
              <a:rPr lang="en-US" altLang="ja-JP" sz="2100" dirty="0" smtClean="0">
                <a:latin typeface="Verdana" pitchFamily="34" charset="0"/>
                <a:ea typeface="MS PGothic" pitchFamily="34" charset="-128"/>
              </a:rPr>
              <a:t> many cars, so many seats, etc.</a:t>
            </a:r>
          </a:p>
          <a:p>
            <a:pPr lvl="1" eaLnBrk="1" hangingPunct="1">
              <a:lnSpc>
                <a:spcPct val="90000"/>
              </a:lnSpc>
            </a:pPr>
            <a:r>
              <a:rPr lang="en-US" altLang="en-US" sz="2100" dirty="0" smtClean="0">
                <a:latin typeface="Verdana" pitchFamily="34" charset="0"/>
              </a:rPr>
              <a:t>Standards for front, side and rear yard setbacks, lot coverage limits, minimum lot sizes.</a:t>
            </a:r>
          </a:p>
          <a:p>
            <a:pPr eaLnBrk="1" hangingPunct="1">
              <a:lnSpc>
                <a:spcPct val="90000"/>
              </a:lnSpc>
            </a:pPr>
            <a:r>
              <a:rPr lang="en-US" altLang="en-US" sz="2500" dirty="0" smtClean="0">
                <a:latin typeface="Verdana" pitchFamily="34" charset="0"/>
              </a:rPr>
              <a:t>Different Standards for different zones</a:t>
            </a:r>
          </a:p>
          <a:p>
            <a:pPr lvl="1" eaLnBrk="1" hangingPunct="1">
              <a:lnSpc>
                <a:spcPct val="90000"/>
              </a:lnSpc>
            </a:pPr>
            <a:r>
              <a:rPr lang="en-US" altLang="en-US" sz="2100" dirty="0" smtClean="0">
                <a:latin typeface="Verdana" pitchFamily="34" charset="0"/>
              </a:rPr>
              <a:t>Those that insulate one neighbor from another for privacy or public safety reasons</a:t>
            </a:r>
          </a:p>
          <a:p>
            <a:pPr lvl="1" eaLnBrk="1" hangingPunct="1">
              <a:lnSpc>
                <a:spcPct val="90000"/>
              </a:lnSpc>
            </a:pPr>
            <a:r>
              <a:rPr lang="en-US" altLang="en-US" sz="2100" dirty="0" smtClean="0">
                <a:latin typeface="Verdana" pitchFamily="34" charset="0"/>
              </a:rPr>
              <a:t>Those that protect the natural features of the land</a:t>
            </a:r>
          </a:p>
          <a:p>
            <a:pPr eaLnBrk="1" hangingPunct="1">
              <a:lnSpc>
                <a:spcPct val="90000"/>
              </a:lnSpc>
            </a:pPr>
            <a:endParaRPr lang="en-US" altLang="en-US" sz="2500" dirty="0" smtClean="0">
              <a:latin typeface="Verdana" pitchFamily="34" charset="0"/>
            </a:endParaRPr>
          </a:p>
        </p:txBody>
      </p:sp>
    </p:spTree>
    <p:extLst>
      <p:ext uri="{BB962C8B-B14F-4D97-AF65-F5344CB8AC3E}">
        <p14:creationId xmlns:p14="http://schemas.microsoft.com/office/powerpoint/2010/main" val="2026707528"/>
      </p:ext>
    </p:extLst>
  </p:cSld>
  <p:clrMapOvr>
    <a:masterClrMapping/>
  </p:clrMapOvr>
  <p:transition>
    <p:wip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idx="4294967295"/>
          </p:nvPr>
        </p:nvSpPr>
        <p:spPr>
          <a:xfrm>
            <a:off x="533400" y="304800"/>
            <a:ext cx="8151813" cy="1143000"/>
          </a:xfrm>
        </p:spPr>
        <p:txBody>
          <a:bodyPr lIns="92075" tIns="46038" rIns="92075" bIns="46038"/>
          <a:lstStyle/>
          <a:p>
            <a:pPr eaLnBrk="1" hangingPunct="1"/>
            <a:r>
              <a:rPr lang="en-US" altLang="en-US" smtClean="0"/>
              <a:t>Other Stuff </a:t>
            </a:r>
          </a:p>
        </p:txBody>
      </p:sp>
      <p:sp>
        <p:nvSpPr>
          <p:cNvPr id="19459" name="Rectangle 3"/>
          <p:cNvSpPr>
            <a:spLocks noGrp="1" noChangeArrowheads="1"/>
          </p:cNvSpPr>
          <p:nvPr>
            <p:ph type="body" idx="4294967295"/>
          </p:nvPr>
        </p:nvSpPr>
        <p:spPr>
          <a:xfrm>
            <a:off x="685800" y="1827213"/>
            <a:ext cx="8458200" cy="4114800"/>
          </a:xfrm>
        </p:spPr>
        <p:txBody>
          <a:bodyPr rtlCol="0">
            <a:normAutofit lnSpcReduction="10000"/>
          </a:bodyPr>
          <a:lstStyle/>
          <a:p>
            <a:pPr eaLnBrk="1" fontAlgn="auto" hangingPunct="1">
              <a:lnSpc>
                <a:spcPct val="90000"/>
              </a:lnSpc>
              <a:spcAft>
                <a:spcPts val="0"/>
              </a:spcAft>
              <a:buFont typeface="Arial"/>
              <a:buChar char="•"/>
              <a:defRPr/>
            </a:pPr>
            <a:r>
              <a:rPr lang="en-US" dirty="0" smtClean="0">
                <a:latin typeface="Verdana" charset="0"/>
              </a:rPr>
              <a:t>Provisions then had to be made for non-conformities.</a:t>
            </a:r>
          </a:p>
          <a:p>
            <a:pPr eaLnBrk="1" fontAlgn="auto" hangingPunct="1">
              <a:lnSpc>
                <a:spcPct val="90000"/>
              </a:lnSpc>
              <a:spcAft>
                <a:spcPts val="0"/>
              </a:spcAft>
              <a:buFont typeface="Arial"/>
              <a:buChar char="•"/>
              <a:defRPr/>
            </a:pPr>
            <a:r>
              <a:rPr lang="en-US" dirty="0" smtClean="0">
                <a:latin typeface="Verdana" charset="0"/>
              </a:rPr>
              <a:t>Things that did not fit in any zone.</a:t>
            </a:r>
          </a:p>
          <a:p>
            <a:pPr lvl="1" eaLnBrk="1" fontAlgn="auto" hangingPunct="1">
              <a:lnSpc>
                <a:spcPct val="90000"/>
              </a:lnSpc>
              <a:spcAft>
                <a:spcPts val="0"/>
              </a:spcAft>
              <a:buFont typeface="Arial"/>
              <a:buChar char="–"/>
              <a:defRPr/>
            </a:pPr>
            <a:r>
              <a:rPr lang="en-US" dirty="0" smtClean="0">
                <a:latin typeface="Verdana" charset="0"/>
              </a:rPr>
              <a:t>Identification of special uses.</a:t>
            </a:r>
          </a:p>
          <a:p>
            <a:pPr eaLnBrk="1" fontAlgn="auto" hangingPunct="1">
              <a:lnSpc>
                <a:spcPct val="90000"/>
              </a:lnSpc>
              <a:spcAft>
                <a:spcPts val="0"/>
              </a:spcAft>
              <a:buFont typeface="Arial"/>
              <a:buChar char="•"/>
              <a:defRPr/>
            </a:pPr>
            <a:r>
              <a:rPr lang="en-US" dirty="0" smtClean="0">
                <a:latin typeface="Verdana" charset="0"/>
              </a:rPr>
              <a:t>NIMBYs and NIABYs</a:t>
            </a:r>
          </a:p>
          <a:p>
            <a:pPr lvl="1" eaLnBrk="1" fontAlgn="auto" hangingPunct="1">
              <a:lnSpc>
                <a:spcPct val="90000"/>
              </a:lnSpc>
              <a:spcAft>
                <a:spcPts val="0"/>
              </a:spcAft>
              <a:buFont typeface="Arial"/>
              <a:buChar char="–"/>
              <a:defRPr/>
            </a:pPr>
            <a:r>
              <a:rPr lang="en-US" dirty="0" smtClean="0">
                <a:latin typeface="Verdana" charset="0"/>
              </a:rPr>
              <a:t>Creation of development standards.</a:t>
            </a:r>
          </a:p>
          <a:p>
            <a:pPr eaLnBrk="1" fontAlgn="auto" hangingPunct="1">
              <a:lnSpc>
                <a:spcPct val="90000"/>
              </a:lnSpc>
              <a:spcAft>
                <a:spcPts val="0"/>
              </a:spcAft>
              <a:buFont typeface="Arial"/>
              <a:buChar char="•"/>
              <a:defRPr/>
            </a:pPr>
            <a:r>
              <a:rPr lang="en-US" dirty="0" smtClean="0">
                <a:latin typeface="Verdana" charset="0"/>
              </a:rPr>
              <a:t>Application of ordinance resulting in hardship</a:t>
            </a:r>
          </a:p>
          <a:p>
            <a:pPr lvl="1" eaLnBrk="1" fontAlgn="auto" hangingPunct="1">
              <a:lnSpc>
                <a:spcPct val="90000"/>
              </a:lnSpc>
              <a:spcAft>
                <a:spcPts val="0"/>
              </a:spcAft>
              <a:buFont typeface="Arial"/>
              <a:buChar char="–"/>
              <a:defRPr/>
            </a:pPr>
            <a:r>
              <a:rPr lang="en-US" dirty="0" smtClean="0">
                <a:latin typeface="Verdana" charset="0"/>
              </a:rPr>
              <a:t> Creation of variances</a:t>
            </a:r>
          </a:p>
        </p:txBody>
      </p:sp>
    </p:spTree>
    <p:extLst>
      <p:ext uri="{BB962C8B-B14F-4D97-AF65-F5344CB8AC3E}">
        <p14:creationId xmlns:p14="http://schemas.microsoft.com/office/powerpoint/2010/main" val="973249448"/>
      </p:ext>
    </p:extLst>
  </p:cSld>
  <p:clrMapOvr>
    <a:masterClrMapping/>
  </p:clrMapOvr>
  <p:transition>
    <p:wip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4"/>
          <p:cNvSpPr>
            <a:spLocks noGrp="1" noChangeArrowheads="1"/>
          </p:cNvSpPr>
          <p:nvPr>
            <p:ph type="title" idx="4294967295"/>
          </p:nvPr>
        </p:nvSpPr>
        <p:spPr>
          <a:xfrm>
            <a:off x="381000" y="304800"/>
            <a:ext cx="8534400" cy="1143000"/>
          </a:xfrm>
        </p:spPr>
        <p:txBody>
          <a:bodyPr lIns="92075" tIns="46038" rIns="92075" bIns="46038"/>
          <a:lstStyle/>
          <a:p>
            <a:pPr eaLnBrk="1" hangingPunct="1"/>
            <a:r>
              <a:rPr lang="en-US" altLang="en-US" dirty="0" smtClean="0"/>
              <a:t>Non-Conformities</a:t>
            </a:r>
          </a:p>
        </p:txBody>
      </p:sp>
      <p:sp>
        <p:nvSpPr>
          <p:cNvPr id="63491" name="Rectangle 5"/>
          <p:cNvSpPr>
            <a:spLocks noGrp="1" noChangeArrowheads="1"/>
          </p:cNvSpPr>
          <p:nvPr>
            <p:ph type="body" idx="4294967295"/>
          </p:nvPr>
        </p:nvSpPr>
        <p:spPr>
          <a:xfrm>
            <a:off x="304800" y="1447800"/>
            <a:ext cx="8458200" cy="4114800"/>
          </a:xfrm>
        </p:spPr>
        <p:txBody>
          <a:bodyPr/>
          <a:lstStyle/>
          <a:p>
            <a:pPr eaLnBrk="1" hangingPunct="1"/>
            <a:r>
              <a:rPr lang="en-US" altLang="en-US" sz="2500" dirty="0" smtClean="0">
                <a:latin typeface="Verdana" pitchFamily="34" charset="0"/>
              </a:rPr>
              <a:t>Uses/Structures that do not conform with the Ordinance</a:t>
            </a:r>
          </a:p>
          <a:p>
            <a:pPr eaLnBrk="1" hangingPunct="1"/>
            <a:r>
              <a:rPr lang="en-US" altLang="en-US" sz="2500" dirty="0" smtClean="0">
                <a:latin typeface="Verdana" pitchFamily="34" charset="0"/>
              </a:rPr>
              <a:t>Legal non-conforming uses</a:t>
            </a:r>
          </a:p>
          <a:p>
            <a:pPr lvl="1" eaLnBrk="1" hangingPunct="1"/>
            <a:r>
              <a:rPr lang="en-US" altLang="en-US" sz="2100" dirty="0" smtClean="0">
                <a:latin typeface="Verdana" pitchFamily="34" charset="0"/>
              </a:rPr>
              <a:t>Uses that were legal before the zoning ordinance was adopted</a:t>
            </a:r>
          </a:p>
          <a:p>
            <a:pPr lvl="2" eaLnBrk="1" hangingPunct="1"/>
            <a:r>
              <a:rPr lang="en-US" altLang="en-US" sz="2000" dirty="0" smtClean="0">
                <a:latin typeface="Verdana" pitchFamily="34" charset="0"/>
              </a:rPr>
              <a:t>Allow them to continue unchanged</a:t>
            </a:r>
          </a:p>
          <a:p>
            <a:pPr lvl="2" eaLnBrk="1" hangingPunct="1"/>
            <a:r>
              <a:rPr lang="en-US" altLang="en-US" sz="2000" dirty="0" smtClean="0">
                <a:latin typeface="Verdana" pitchFamily="34" charset="0"/>
              </a:rPr>
              <a:t>Allow them to continue but prohibit from starting again if discontinued for 12 months, or more</a:t>
            </a:r>
          </a:p>
          <a:p>
            <a:pPr lvl="2" eaLnBrk="1" hangingPunct="1"/>
            <a:r>
              <a:rPr lang="en-US" altLang="en-US" sz="2000" dirty="0" smtClean="0">
                <a:latin typeface="Verdana" pitchFamily="34" charset="0"/>
              </a:rPr>
              <a:t>Allow them to expand up to a certain percentage</a:t>
            </a:r>
          </a:p>
        </p:txBody>
      </p:sp>
    </p:spTree>
    <p:extLst>
      <p:ext uri="{BB962C8B-B14F-4D97-AF65-F5344CB8AC3E}">
        <p14:creationId xmlns:p14="http://schemas.microsoft.com/office/powerpoint/2010/main" val="1073701746"/>
      </p:ext>
    </p:extLst>
  </p:cSld>
  <p:clrMapOvr>
    <a:masterClrMapping/>
  </p:clrMapOvr>
  <p:transition>
    <p:wip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4"/>
          <p:cNvSpPr>
            <a:spLocks noGrp="1" noChangeArrowheads="1"/>
          </p:cNvSpPr>
          <p:nvPr>
            <p:ph type="title" idx="4294967295"/>
          </p:nvPr>
        </p:nvSpPr>
        <p:spPr>
          <a:xfrm>
            <a:off x="914400" y="304800"/>
            <a:ext cx="7313613" cy="1143000"/>
          </a:xfrm>
        </p:spPr>
        <p:txBody>
          <a:bodyPr lIns="92075" tIns="46038" rIns="92075" bIns="46038"/>
          <a:lstStyle/>
          <a:p>
            <a:pPr eaLnBrk="1" hangingPunct="1"/>
            <a:r>
              <a:rPr lang="en-US" altLang="en-US" dirty="0" smtClean="0"/>
              <a:t>Nonconforming Structures</a:t>
            </a:r>
          </a:p>
        </p:txBody>
      </p:sp>
      <p:sp>
        <p:nvSpPr>
          <p:cNvPr id="65539" name="Rectangle 5"/>
          <p:cNvSpPr>
            <a:spLocks noGrp="1" noChangeArrowheads="1"/>
          </p:cNvSpPr>
          <p:nvPr>
            <p:ph type="body" idx="4294967295"/>
          </p:nvPr>
        </p:nvSpPr>
        <p:spPr>
          <a:xfrm>
            <a:off x="457200" y="1600200"/>
            <a:ext cx="8305800" cy="4114800"/>
          </a:xfrm>
        </p:spPr>
        <p:txBody>
          <a:bodyPr/>
          <a:lstStyle/>
          <a:p>
            <a:pPr eaLnBrk="1" hangingPunct="1"/>
            <a:r>
              <a:rPr lang="en-US" altLang="en-US" sz="2500" dirty="0" smtClean="0">
                <a:latin typeface="Verdana" pitchFamily="34" charset="0"/>
              </a:rPr>
              <a:t>Legal non-conforming structures</a:t>
            </a:r>
          </a:p>
          <a:p>
            <a:pPr lvl="2" eaLnBrk="1" hangingPunct="1"/>
            <a:r>
              <a:rPr lang="en-US" altLang="en-US" sz="2000" dirty="0" smtClean="0">
                <a:latin typeface="Verdana" pitchFamily="34" charset="0"/>
              </a:rPr>
              <a:t>Legal nonconforming</a:t>
            </a:r>
          </a:p>
          <a:p>
            <a:pPr lvl="3" eaLnBrk="1" hangingPunct="1"/>
            <a:r>
              <a:rPr lang="en-US" altLang="en-US" dirty="0" smtClean="0">
                <a:latin typeface="Verdana" pitchFamily="34" charset="0"/>
              </a:rPr>
              <a:t>Allow be </a:t>
            </a:r>
            <a:r>
              <a:rPr lang="en-US" altLang="en-US" dirty="0" err="1" smtClean="0">
                <a:latin typeface="Verdana" pitchFamily="34" charset="0"/>
              </a:rPr>
              <a:t>be</a:t>
            </a:r>
            <a:r>
              <a:rPr lang="en-US" altLang="en-US" dirty="0" smtClean="0">
                <a:latin typeface="Verdana" pitchFamily="34" charset="0"/>
              </a:rPr>
              <a:t> reconstructed if they are partially destroyed by fire, earthquake, etc., provided a certain percentage of the structure remains.</a:t>
            </a:r>
          </a:p>
          <a:p>
            <a:pPr lvl="3" eaLnBrk="1" hangingPunct="1"/>
            <a:r>
              <a:rPr lang="en-US" altLang="en-US" dirty="0" smtClean="0">
                <a:latin typeface="Verdana" pitchFamily="34" charset="0"/>
              </a:rPr>
              <a:t>Allow legal non-conforming structures to expand up to a certain percentage.</a:t>
            </a:r>
          </a:p>
          <a:p>
            <a:pPr lvl="3" eaLnBrk="1" hangingPunct="1"/>
            <a:r>
              <a:rPr lang="en-US" altLang="en-US" dirty="0" smtClean="0">
                <a:latin typeface="Verdana" pitchFamily="34" charset="0"/>
              </a:rPr>
              <a:t>Allow legal non-conforming structures to continue to exist for a certain number of years until their value has been amortized, at which time they must be removed.</a:t>
            </a:r>
          </a:p>
        </p:txBody>
      </p:sp>
    </p:spTree>
    <p:extLst>
      <p:ext uri="{BB962C8B-B14F-4D97-AF65-F5344CB8AC3E}">
        <p14:creationId xmlns:p14="http://schemas.microsoft.com/office/powerpoint/2010/main" val="3680700877"/>
      </p:ext>
    </p:extLst>
  </p:cSld>
  <p:clrMapOvr>
    <a:masterClrMapping/>
  </p:clrMapOvr>
  <p:transition>
    <p:wip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US" altLang="en-US" smtClean="0"/>
              <a:t>WHAT’S IT ALL ABOUT?</a:t>
            </a:r>
          </a:p>
        </p:txBody>
      </p:sp>
      <p:sp>
        <p:nvSpPr>
          <p:cNvPr id="8195" name="Rectangle 3"/>
          <p:cNvSpPr>
            <a:spLocks noGrp="1" noChangeArrowheads="1"/>
          </p:cNvSpPr>
          <p:nvPr>
            <p:ph idx="1"/>
          </p:nvPr>
        </p:nvSpPr>
        <p:spPr>
          <a:xfrm>
            <a:off x="1066800" y="1600200"/>
            <a:ext cx="7496175" cy="3954463"/>
          </a:xfrm>
        </p:spPr>
        <p:txBody>
          <a:bodyPr/>
          <a:lstStyle/>
          <a:p>
            <a:pPr eaLnBrk="1" hangingPunct="1">
              <a:lnSpc>
                <a:spcPct val="90000"/>
              </a:lnSpc>
            </a:pPr>
            <a:r>
              <a:rPr lang="en-US" altLang="en-US" dirty="0" smtClean="0"/>
              <a:t>As a Commission Member you are a pivotal partner in determining the future of your community. </a:t>
            </a:r>
          </a:p>
          <a:p>
            <a:pPr eaLnBrk="1" hangingPunct="1">
              <a:lnSpc>
                <a:spcPct val="90000"/>
              </a:lnSpc>
            </a:pPr>
            <a:endParaRPr lang="en-US" altLang="en-US" dirty="0" smtClean="0"/>
          </a:p>
          <a:p>
            <a:pPr eaLnBrk="1" hangingPunct="1">
              <a:lnSpc>
                <a:spcPct val="90000"/>
              </a:lnSpc>
            </a:pPr>
            <a:r>
              <a:rPr lang="en-US" altLang="en-US" dirty="0" smtClean="0"/>
              <a:t>How you conduct your activities, your meetings, your decision making, will affect how you are perceived in the community.</a:t>
            </a:r>
          </a:p>
          <a:p>
            <a:pPr eaLnBrk="1" hangingPunct="1">
              <a:lnSpc>
                <a:spcPct val="90000"/>
              </a:lnSpc>
              <a:buFont typeface="Wingdings" pitchFamily="2" charset="2"/>
              <a:buNone/>
            </a:pPr>
            <a:endParaRPr lang="en-US" altLang="en-US" sz="2800" dirty="0" smtClean="0"/>
          </a:p>
        </p:txBody>
      </p:sp>
      <p:sp>
        <p:nvSpPr>
          <p:cNvPr id="8196" name="Date Placeholder 1"/>
          <p:cNvSpPr>
            <a:spLocks noGrp="1"/>
          </p:cNvSpPr>
          <p:nvPr>
            <p:ph type="dt" sz="quarter" idx="10"/>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C38AACE8-BE43-4681-85EB-2A32DACBB521}" type="datetime1">
              <a:rPr lang="en-US" altLang="en-US" smtClean="0"/>
              <a:pPr/>
              <a:t>4/28/2023</a:t>
            </a:fld>
            <a:endParaRPr lang="en-US" altLang="en-US" smtClean="0"/>
          </a:p>
        </p:txBody>
      </p:sp>
    </p:spTree>
    <p:extLst>
      <p:ext uri="{BB962C8B-B14F-4D97-AF65-F5344CB8AC3E}">
        <p14:creationId xmlns:p14="http://schemas.microsoft.com/office/powerpoint/2010/main" val="3372758291"/>
      </p:ext>
    </p:extLst>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idx="4294967295"/>
          </p:nvPr>
        </p:nvSpPr>
        <p:spPr>
          <a:xfrm>
            <a:off x="381000" y="301625"/>
            <a:ext cx="8763000" cy="1143000"/>
          </a:xfrm>
        </p:spPr>
        <p:txBody>
          <a:bodyPr lIns="92075" tIns="46038" rIns="92075" bIns="46038"/>
          <a:lstStyle/>
          <a:p>
            <a:pPr eaLnBrk="1" hangingPunct="1"/>
            <a:r>
              <a:rPr lang="en-US" altLang="en-US" smtClean="0"/>
              <a:t>Nonconforming Structures</a:t>
            </a:r>
          </a:p>
        </p:txBody>
      </p:sp>
      <p:sp>
        <p:nvSpPr>
          <p:cNvPr id="67587" name="Rectangle 3"/>
          <p:cNvSpPr>
            <a:spLocks noGrp="1" noChangeArrowheads="1"/>
          </p:cNvSpPr>
          <p:nvPr>
            <p:ph type="body" idx="4294967295"/>
          </p:nvPr>
        </p:nvSpPr>
        <p:spPr>
          <a:xfrm>
            <a:off x="838200" y="1827213"/>
            <a:ext cx="8305800" cy="4114800"/>
          </a:xfrm>
        </p:spPr>
        <p:txBody>
          <a:bodyPr/>
          <a:lstStyle/>
          <a:p>
            <a:pPr eaLnBrk="1" hangingPunct="1"/>
            <a:r>
              <a:rPr lang="en-US" altLang="en-US" smtClean="0">
                <a:latin typeface="Verdana" pitchFamily="34" charset="0"/>
              </a:rPr>
              <a:t>Non-conforming Lots</a:t>
            </a:r>
          </a:p>
          <a:p>
            <a:pPr lvl="1" eaLnBrk="1" hangingPunct="1"/>
            <a:r>
              <a:rPr lang="en-US" altLang="en-US" smtClean="0">
                <a:latin typeface="Verdana" pitchFamily="34" charset="0"/>
              </a:rPr>
              <a:t>Treatment of legal non-conforming lots varies greatly</a:t>
            </a:r>
          </a:p>
          <a:p>
            <a:pPr eaLnBrk="1" hangingPunct="1"/>
            <a:r>
              <a:rPr lang="en-US" altLang="en-US" smtClean="0">
                <a:latin typeface="Verdana" pitchFamily="34" charset="0"/>
              </a:rPr>
              <a:t>Illegal Non-Conformities</a:t>
            </a:r>
          </a:p>
          <a:p>
            <a:pPr lvl="1" eaLnBrk="1" hangingPunct="1"/>
            <a:r>
              <a:rPr lang="en-US" altLang="en-US" smtClean="0">
                <a:latin typeface="Verdana" pitchFamily="34" charset="0"/>
              </a:rPr>
              <a:t>Uses started, buildings built, lots split into wrong shape or size after the adoption of the zoning ordinance.</a:t>
            </a:r>
          </a:p>
          <a:p>
            <a:pPr lvl="2" eaLnBrk="1" hangingPunct="1"/>
            <a:r>
              <a:rPr lang="en-US" altLang="en-US" smtClean="0">
                <a:latin typeface="Verdana" pitchFamily="34" charset="0"/>
              </a:rPr>
              <a:t>Just plain illegal</a:t>
            </a:r>
          </a:p>
        </p:txBody>
      </p:sp>
    </p:spTree>
    <p:extLst>
      <p:ext uri="{BB962C8B-B14F-4D97-AF65-F5344CB8AC3E}">
        <p14:creationId xmlns:p14="http://schemas.microsoft.com/office/powerpoint/2010/main" val="1448025735"/>
      </p:ext>
    </p:extLst>
  </p:cSld>
  <p:clrMapOvr>
    <a:masterClrMapping/>
  </p:clrMapOvr>
  <p:transition>
    <p:wip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idx="4294967295"/>
          </p:nvPr>
        </p:nvSpPr>
        <p:spPr>
          <a:xfrm>
            <a:off x="457200" y="301625"/>
            <a:ext cx="8686800" cy="1143000"/>
          </a:xfrm>
        </p:spPr>
        <p:txBody>
          <a:bodyPr lIns="92075" tIns="46038" rIns="92075" bIns="46038" rtlCol="0">
            <a:normAutofit fontScale="90000"/>
          </a:bodyPr>
          <a:lstStyle/>
          <a:p>
            <a:pPr eaLnBrk="1" fontAlgn="auto" hangingPunct="1">
              <a:spcAft>
                <a:spcPts val="0"/>
              </a:spcAft>
              <a:defRPr/>
            </a:pPr>
            <a:r>
              <a:rPr lang="en-US" dirty="0" smtClean="0"/>
              <a:t>Modifications to </a:t>
            </a:r>
            <a:br>
              <a:rPr lang="en-US" dirty="0" smtClean="0"/>
            </a:br>
            <a:r>
              <a:rPr lang="en-US" dirty="0" smtClean="0"/>
              <a:t>Non-Conformities</a:t>
            </a:r>
          </a:p>
        </p:txBody>
      </p:sp>
      <p:sp>
        <p:nvSpPr>
          <p:cNvPr id="69635" name="Rectangle 3"/>
          <p:cNvSpPr>
            <a:spLocks noGrp="1" noChangeArrowheads="1"/>
          </p:cNvSpPr>
          <p:nvPr>
            <p:ph type="body" idx="4294967295"/>
          </p:nvPr>
        </p:nvSpPr>
        <p:spPr>
          <a:xfrm>
            <a:off x="381000" y="1676400"/>
            <a:ext cx="8458200" cy="4114800"/>
          </a:xfrm>
        </p:spPr>
        <p:txBody>
          <a:bodyPr/>
          <a:lstStyle/>
          <a:p>
            <a:pPr eaLnBrk="1" hangingPunct="1">
              <a:lnSpc>
                <a:spcPct val="90000"/>
              </a:lnSpc>
            </a:pPr>
            <a:r>
              <a:rPr lang="en-US" altLang="en-US" dirty="0" smtClean="0">
                <a:latin typeface="Verdana" pitchFamily="34" charset="0"/>
              </a:rPr>
              <a:t>Criteria used to determine whether to approve an application to modify an existing legal non-conforming use or structure:</a:t>
            </a:r>
          </a:p>
          <a:p>
            <a:pPr lvl="1" eaLnBrk="1" hangingPunct="1">
              <a:lnSpc>
                <a:spcPct val="90000"/>
              </a:lnSpc>
            </a:pPr>
            <a:r>
              <a:rPr lang="en-US" altLang="en-US" dirty="0" smtClean="0">
                <a:latin typeface="Verdana" pitchFamily="34" charset="0"/>
              </a:rPr>
              <a:t>Will not result in the use/structure imposing a significantly greater negative impact</a:t>
            </a:r>
          </a:p>
          <a:p>
            <a:pPr lvl="1" eaLnBrk="1" hangingPunct="1">
              <a:lnSpc>
                <a:spcPct val="90000"/>
              </a:lnSpc>
            </a:pPr>
            <a:r>
              <a:rPr lang="en-US" altLang="en-US" dirty="0" smtClean="0">
                <a:latin typeface="Verdana" pitchFamily="34" charset="0"/>
              </a:rPr>
              <a:t>Will not introduce the nonconformity into an area that is not currently impacted.</a:t>
            </a:r>
          </a:p>
        </p:txBody>
      </p:sp>
    </p:spTree>
    <p:extLst>
      <p:ext uri="{BB962C8B-B14F-4D97-AF65-F5344CB8AC3E}">
        <p14:creationId xmlns:p14="http://schemas.microsoft.com/office/powerpoint/2010/main" val="3409007591"/>
      </p:ext>
    </p:extLst>
  </p:cSld>
  <p:clrMapOvr>
    <a:masterClrMapping/>
  </p:clrMapOvr>
  <p:transition>
    <p:wip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6"/>
          <p:cNvSpPr>
            <a:spLocks noGrp="1" noChangeArrowheads="1"/>
          </p:cNvSpPr>
          <p:nvPr>
            <p:ph type="title" idx="4294967295"/>
          </p:nvPr>
        </p:nvSpPr>
        <p:spPr>
          <a:xfrm>
            <a:off x="304800" y="304800"/>
            <a:ext cx="8686800" cy="1143000"/>
          </a:xfrm>
        </p:spPr>
        <p:txBody>
          <a:bodyPr lIns="92075" tIns="46038" rIns="92075" bIns="46038"/>
          <a:lstStyle/>
          <a:p>
            <a:pPr eaLnBrk="1" hangingPunct="1"/>
            <a:r>
              <a:rPr lang="en-US" altLang="en-US" dirty="0" smtClean="0"/>
              <a:t>Grandfathered Rights</a:t>
            </a:r>
          </a:p>
        </p:txBody>
      </p:sp>
      <p:sp>
        <p:nvSpPr>
          <p:cNvPr id="71683" name="Rectangle 7"/>
          <p:cNvSpPr>
            <a:spLocks noGrp="1" noChangeArrowheads="1"/>
          </p:cNvSpPr>
          <p:nvPr>
            <p:ph type="body" idx="4294967295"/>
          </p:nvPr>
        </p:nvSpPr>
        <p:spPr>
          <a:xfrm>
            <a:off x="457200" y="1600200"/>
            <a:ext cx="8458200" cy="4114800"/>
          </a:xfrm>
        </p:spPr>
        <p:txBody>
          <a:bodyPr/>
          <a:lstStyle/>
          <a:p>
            <a:pPr eaLnBrk="1" hangingPunct="1"/>
            <a:r>
              <a:rPr lang="en-US" altLang="en-US" dirty="0" smtClean="0">
                <a:latin typeface="Verdana" pitchFamily="34" charset="0"/>
              </a:rPr>
              <a:t>Term used in relation to legal non-conformities.</a:t>
            </a:r>
          </a:p>
          <a:p>
            <a:pPr lvl="1" eaLnBrk="1" hangingPunct="1"/>
            <a:r>
              <a:rPr lang="en-US" altLang="en-US" dirty="0" smtClean="0">
                <a:latin typeface="Verdana" pitchFamily="34" charset="0"/>
              </a:rPr>
              <a:t>Right to continue</a:t>
            </a:r>
          </a:p>
          <a:p>
            <a:pPr eaLnBrk="1" hangingPunct="1"/>
            <a:r>
              <a:rPr lang="en-US" altLang="en-US" dirty="0" smtClean="0">
                <a:latin typeface="Verdana" pitchFamily="34" charset="0"/>
              </a:rPr>
              <a:t>Grandfathered rights travel with the property</a:t>
            </a:r>
          </a:p>
        </p:txBody>
      </p:sp>
    </p:spTree>
    <p:extLst>
      <p:ext uri="{BB962C8B-B14F-4D97-AF65-F5344CB8AC3E}">
        <p14:creationId xmlns:p14="http://schemas.microsoft.com/office/powerpoint/2010/main" val="3729023331"/>
      </p:ext>
    </p:extLst>
  </p:cSld>
  <p:clrMapOvr>
    <a:masterClrMapping/>
  </p:clrMapOvr>
  <p:transition>
    <p:wip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4"/>
          <p:cNvSpPr>
            <a:spLocks noGrp="1" noChangeArrowheads="1"/>
          </p:cNvSpPr>
          <p:nvPr>
            <p:ph type="title" idx="4294967295"/>
          </p:nvPr>
        </p:nvSpPr>
        <p:spPr>
          <a:xfrm>
            <a:off x="152400" y="304800"/>
            <a:ext cx="8839200" cy="1143000"/>
          </a:xfrm>
        </p:spPr>
        <p:txBody>
          <a:bodyPr lIns="92075" tIns="46038" rIns="92075" bIns="46038"/>
          <a:lstStyle/>
          <a:p>
            <a:pPr eaLnBrk="1" hangingPunct="1"/>
            <a:r>
              <a:rPr lang="en-US" altLang="en-US" dirty="0" smtClean="0"/>
              <a:t>Variances</a:t>
            </a:r>
          </a:p>
        </p:txBody>
      </p:sp>
      <p:sp>
        <p:nvSpPr>
          <p:cNvPr id="30723" name="Rectangle 5"/>
          <p:cNvSpPr>
            <a:spLocks noGrp="1" noChangeArrowheads="1"/>
          </p:cNvSpPr>
          <p:nvPr>
            <p:ph type="body" idx="4294967295"/>
          </p:nvPr>
        </p:nvSpPr>
        <p:spPr>
          <a:xfrm>
            <a:off x="228600" y="1600200"/>
            <a:ext cx="8686800" cy="4114800"/>
          </a:xfrm>
        </p:spPr>
        <p:txBody>
          <a:bodyPr rtlCol="0">
            <a:normAutofit fontScale="92500" lnSpcReduction="10000"/>
          </a:bodyPr>
          <a:lstStyle/>
          <a:p>
            <a:pPr eaLnBrk="1" fontAlgn="auto" hangingPunct="1">
              <a:lnSpc>
                <a:spcPct val="90000"/>
              </a:lnSpc>
              <a:spcAft>
                <a:spcPts val="0"/>
              </a:spcAft>
              <a:buFont typeface="Arial"/>
              <a:buChar char="•"/>
              <a:defRPr/>
            </a:pPr>
            <a:r>
              <a:rPr lang="en-US" dirty="0" smtClean="0">
                <a:latin typeface="Verdana" charset="0"/>
              </a:rPr>
              <a:t>A permit that allows a deviation from a development standard in unique situations generally related to lot size, shape, or geography.</a:t>
            </a:r>
          </a:p>
          <a:p>
            <a:pPr eaLnBrk="1" fontAlgn="auto" hangingPunct="1">
              <a:lnSpc>
                <a:spcPct val="90000"/>
              </a:lnSpc>
              <a:spcAft>
                <a:spcPts val="0"/>
              </a:spcAft>
              <a:buFont typeface="Arial"/>
              <a:buChar char="•"/>
              <a:defRPr/>
            </a:pPr>
            <a:r>
              <a:rPr lang="en-US" dirty="0" smtClean="0">
                <a:latin typeface="Verdana" charset="0"/>
              </a:rPr>
              <a:t>Use Variance</a:t>
            </a:r>
          </a:p>
          <a:p>
            <a:pPr lvl="1" eaLnBrk="1" fontAlgn="auto" hangingPunct="1">
              <a:lnSpc>
                <a:spcPct val="90000"/>
              </a:lnSpc>
              <a:spcAft>
                <a:spcPts val="0"/>
              </a:spcAft>
              <a:buFont typeface="Arial"/>
              <a:buChar char="–"/>
              <a:defRPr/>
            </a:pPr>
            <a:r>
              <a:rPr lang="en-US" dirty="0" smtClean="0">
                <a:latin typeface="Verdana" charset="0"/>
              </a:rPr>
              <a:t>Permitting a use in unique and unusual circumstances in a zone where not otherwise permitted</a:t>
            </a:r>
          </a:p>
          <a:p>
            <a:pPr eaLnBrk="1" fontAlgn="auto" hangingPunct="1">
              <a:lnSpc>
                <a:spcPct val="90000"/>
              </a:lnSpc>
              <a:spcAft>
                <a:spcPts val="0"/>
              </a:spcAft>
              <a:buFont typeface="Arial"/>
              <a:buChar char="•"/>
              <a:defRPr/>
            </a:pPr>
            <a:r>
              <a:rPr lang="en-US" dirty="0" smtClean="0">
                <a:latin typeface="Verdana" charset="0"/>
              </a:rPr>
              <a:t>State Statute</a:t>
            </a:r>
          </a:p>
          <a:p>
            <a:pPr lvl="1" eaLnBrk="1" fontAlgn="auto" hangingPunct="1">
              <a:lnSpc>
                <a:spcPct val="90000"/>
              </a:lnSpc>
              <a:spcAft>
                <a:spcPts val="0"/>
              </a:spcAft>
              <a:buFont typeface="Arial"/>
              <a:buChar char="–"/>
              <a:defRPr/>
            </a:pPr>
            <a:r>
              <a:rPr lang="en-US" dirty="0" smtClean="0">
                <a:latin typeface="Verdana" charset="0"/>
              </a:rPr>
              <a:t>Provides some limitations</a:t>
            </a:r>
          </a:p>
        </p:txBody>
      </p:sp>
    </p:spTree>
    <p:extLst>
      <p:ext uri="{BB962C8B-B14F-4D97-AF65-F5344CB8AC3E}">
        <p14:creationId xmlns:p14="http://schemas.microsoft.com/office/powerpoint/2010/main" val="1591381737"/>
      </p:ext>
    </p:extLst>
  </p:cSld>
  <p:clrMapOvr>
    <a:masterClrMapping/>
  </p:clrMapOvr>
  <p:transition>
    <p:wip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idx="4294967295"/>
          </p:nvPr>
        </p:nvSpPr>
        <p:spPr>
          <a:xfrm>
            <a:off x="228600" y="304800"/>
            <a:ext cx="8610600" cy="1143000"/>
          </a:xfrm>
        </p:spPr>
        <p:txBody>
          <a:bodyPr lIns="92075" tIns="46038" rIns="92075" bIns="46038"/>
          <a:lstStyle/>
          <a:p>
            <a:pPr eaLnBrk="1" hangingPunct="1"/>
            <a:r>
              <a:rPr lang="en-US" altLang="en-US" dirty="0" smtClean="0"/>
              <a:t>Variances</a:t>
            </a:r>
          </a:p>
        </p:txBody>
      </p:sp>
      <p:sp>
        <p:nvSpPr>
          <p:cNvPr id="75779" name="Rectangle 3"/>
          <p:cNvSpPr>
            <a:spLocks noGrp="1" noChangeArrowheads="1"/>
          </p:cNvSpPr>
          <p:nvPr>
            <p:ph type="body" idx="4294967295"/>
          </p:nvPr>
        </p:nvSpPr>
        <p:spPr>
          <a:xfrm>
            <a:off x="457200" y="1447800"/>
            <a:ext cx="8305800" cy="4724400"/>
          </a:xfrm>
        </p:spPr>
        <p:txBody>
          <a:bodyPr/>
          <a:lstStyle/>
          <a:p>
            <a:pPr eaLnBrk="1" hangingPunct="1"/>
            <a:r>
              <a:rPr lang="en-US" altLang="en-US" sz="2500" dirty="0" smtClean="0">
                <a:latin typeface="Verdana" pitchFamily="34" charset="0"/>
              </a:rPr>
              <a:t>Common evaluation criteria</a:t>
            </a:r>
          </a:p>
          <a:p>
            <a:pPr lvl="1" eaLnBrk="1" hangingPunct="1"/>
            <a:r>
              <a:rPr lang="en-US" altLang="en-US" sz="2100" dirty="0" smtClean="0">
                <a:latin typeface="Verdana" pitchFamily="34" charset="0"/>
              </a:rPr>
              <a:t>Owner did not create the situation that gave rise to the need for a variance.</a:t>
            </a:r>
          </a:p>
          <a:p>
            <a:pPr lvl="1" eaLnBrk="1" hangingPunct="1"/>
            <a:r>
              <a:rPr lang="en-US" altLang="en-US" sz="2100" dirty="0" smtClean="0">
                <a:latin typeface="Verdana" pitchFamily="34" charset="0"/>
              </a:rPr>
              <a:t>Granting the variance will not significantly disrupt the overall character of the neighborhood</a:t>
            </a:r>
          </a:p>
          <a:p>
            <a:pPr lvl="1" eaLnBrk="1" hangingPunct="1"/>
            <a:r>
              <a:rPr lang="en-US" altLang="en-US" sz="2100" dirty="0" smtClean="0">
                <a:latin typeface="Verdana" pitchFamily="34" charset="0"/>
              </a:rPr>
              <a:t>Variance is not for the purpose of giving the property owner an economic advantage in the development of his property.</a:t>
            </a:r>
          </a:p>
          <a:p>
            <a:pPr lvl="1" eaLnBrk="1" hangingPunct="1"/>
            <a:r>
              <a:rPr lang="en-US" altLang="en-US" sz="2100" dirty="0" smtClean="0">
                <a:latin typeface="Verdana" pitchFamily="34" charset="0"/>
              </a:rPr>
              <a:t>Applying the ordinance strictly to the development on this particular property would result in an unnecessary hardship on the owner.</a:t>
            </a:r>
          </a:p>
          <a:p>
            <a:pPr lvl="1" eaLnBrk="1" hangingPunct="1"/>
            <a:r>
              <a:rPr lang="en-US" altLang="en-US" sz="2100" dirty="0" smtClean="0">
                <a:latin typeface="Verdana" pitchFamily="34" charset="0"/>
              </a:rPr>
              <a:t>The situation is not common to everyone in the neighborhood.</a:t>
            </a:r>
          </a:p>
        </p:txBody>
      </p:sp>
    </p:spTree>
    <p:extLst>
      <p:ext uri="{BB962C8B-B14F-4D97-AF65-F5344CB8AC3E}">
        <p14:creationId xmlns:p14="http://schemas.microsoft.com/office/powerpoint/2010/main" val="2690944779"/>
      </p:ext>
    </p:extLst>
  </p:cSld>
  <p:clrMapOvr>
    <a:masterClrMapping/>
  </p:clrMapOvr>
  <p:transition>
    <p:wip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idx="4294967295"/>
          </p:nvPr>
        </p:nvSpPr>
        <p:spPr>
          <a:xfrm>
            <a:off x="457200" y="301625"/>
            <a:ext cx="8686800" cy="1143000"/>
          </a:xfrm>
        </p:spPr>
        <p:txBody>
          <a:bodyPr lIns="92075" tIns="46038" rIns="92075" bIns="46038"/>
          <a:lstStyle/>
          <a:p>
            <a:pPr eaLnBrk="1" hangingPunct="1"/>
            <a:r>
              <a:rPr lang="en-US" altLang="en-US" smtClean="0"/>
              <a:t>Variances (Cont.)</a:t>
            </a:r>
          </a:p>
        </p:txBody>
      </p:sp>
      <p:sp>
        <p:nvSpPr>
          <p:cNvPr id="77827" name="Rectangle 3"/>
          <p:cNvSpPr>
            <a:spLocks noGrp="1" noChangeArrowheads="1"/>
          </p:cNvSpPr>
          <p:nvPr>
            <p:ph type="body" idx="4294967295"/>
          </p:nvPr>
        </p:nvSpPr>
        <p:spPr>
          <a:xfrm>
            <a:off x="304800" y="1524000"/>
            <a:ext cx="8686800" cy="4114800"/>
          </a:xfrm>
        </p:spPr>
        <p:txBody>
          <a:bodyPr/>
          <a:lstStyle/>
          <a:p>
            <a:pPr eaLnBrk="1" hangingPunct="1"/>
            <a:r>
              <a:rPr lang="en-US" altLang="en-US" dirty="0" smtClean="0">
                <a:latin typeface="Verdana" pitchFamily="34" charset="0"/>
              </a:rPr>
              <a:t>Most state laws contain language for variance criteria.  Because that language is in the state laws, local governments don’t get to adopt their own language for variance criteria.</a:t>
            </a:r>
          </a:p>
        </p:txBody>
      </p:sp>
    </p:spTree>
    <p:extLst>
      <p:ext uri="{BB962C8B-B14F-4D97-AF65-F5344CB8AC3E}">
        <p14:creationId xmlns:p14="http://schemas.microsoft.com/office/powerpoint/2010/main" val="3379069498"/>
      </p:ext>
    </p:extLst>
  </p:cSld>
  <p:clrMapOvr>
    <a:masterClrMapping/>
  </p:clrMapOvr>
  <p:transition>
    <p:wip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idx="4294967295"/>
          </p:nvPr>
        </p:nvSpPr>
        <p:spPr>
          <a:xfrm>
            <a:off x="228600" y="304800"/>
            <a:ext cx="8763000" cy="1143000"/>
          </a:xfrm>
        </p:spPr>
        <p:txBody>
          <a:bodyPr lIns="92075" tIns="46038" rIns="92075" bIns="46038"/>
          <a:lstStyle/>
          <a:p>
            <a:pPr eaLnBrk="1" hangingPunct="1"/>
            <a:r>
              <a:rPr lang="en-US" altLang="en-US" dirty="0" smtClean="0"/>
              <a:t>The Zoning Map</a:t>
            </a:r>
          </a:p>
        </p:txBody>
      </p:sp>
      <p:sp>
        <p:nvSpPr>
          <p:cNvPr id="79875" name="Rectangle 3"/>
          <p:cNvSpPr>
            <a:spLocks noGrp="1" noChangeArrowheads="1"/>
          </p:cNvSpPr>
          <p:nvPr>
            <p:ph type="body" idx="4294967295"/>
          </p:nvPr>
        </p:nvSpPr>
        <p:spPr>
          <a:xfrm>
            <a:off x="381000" y="1600200"/>
            <a:ext cx="8382000" cy="4114800"/>
          </a:xfrm>
        </p:spPr>
        <p:txBody>
          <a:bodyPr/>
          <a:lstStyle/>
          <a:p>
            <a:pPr eaLnBrk="1" hangingPunct="1"/>
            <a:r>
              <a:rPr lang="en-US" altLang="en-US" dirty="0" smtClean="0">
                <a:latin typeface="Verdana" pitchFamily="34" charset="0"/>
              </a:rPr>
              <a:t>Where each zone is located</a:t>
            </a:r>
          </a:p>
          <a:p>
            <a:pPr lvl="1" eaLnBrk="1" hangingPunct="1"/>
            <a:r>
              <a:rPr lang="en-US" altLang="en-US" dirty="0" smtClean="0">
                <a:latin typeface="Verdana" pitchFamily="34" charset="0"/>
              </a:rPr>
              <a:t>Lines generally follow property lines and centerlines of streets.</a:t>
            </a:r>
          </a:p>
          <a:p>
            <a:pPr lvl="1" eaLnBrk="1" hangingPunct="1"/>
            <a:r>
              <a:rPr lang="en-US" altLang="en-US" dirty="0" smtClean="0">
                <a:latin typeface="Verdana" pitchFamily="34" charset="0"/>
              </a:rPr>
              <a:t>Public rights-of-way are generally split down the center by zoning district boundaries</a:t>
            </a:r>
          </a:p>
        </p:txBody>
      </p:sp>
    </p:spTree>
    <p:extLst>
      <p:ext uri="{BB962C8B-B14F-4D97-AF65-F5344CB8AC3E}">
        <p14:creationId xmlns:p14="http://schemas.microsoft.com/office/powerpoint/2010/main" val="133424306"/>
      </p:ext>
    </p:extLst>
  </p:cSld>
  <p:clrMapOvr>
    <a:masterClrMapping/>
  </p:clrMapOvr>
  <p:transition>
    <p:wip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Date Placeholder 3"/>
          <p:cNvSpPr>
            <a:spLocks noGrp="1"/>
          </p:cNvSpPr>
          <p:nvPr>
            <p:ph type="dt" sz="quarter" idx="10"/>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584FAC96-C062-4B45-9B02-32D25524CEC6}" type="datetime1">
              <a:rPr lang="en-US" altLang="en-US" smtClean="0"/>
              <a:pPr/>
              <a:t>4/28/2023</a:t>
            </a:fld>
            <a:endParaRPr lang="en-US" altLang="en-US" smtClean="0"/>
          </a:p>
        </p:txBody>
      </p:sp>
      <p:sp>
        <p:nvSpPr>
          <p:cNvPr id="82947" name="Rectangle 2"/>
          <p:cNvSpPr>
            <a:spLocks noGrp="1" noChangeArrowheads="1"/>
          </p:cNvSpPr>
          <p:nvPr>
            <p:ph type="title"/>
          </p:nvPr>
        </p:nvSpPr>
        <p:spPr/>
        <p:txBody>
          <a:bodyPr/>
          <a:lstStyle/>
          <a:p>
            <a:pPr eaLnBrk="1" hangingPunct="1"/>
            <a:r>
              <a:rPr lang="en-US" altLang="en-US" dirty="0" smtClean="0"/>
              <a:t>Appeals</a:t>
            </a:r>
          </a:p>
        </p:txBody>
      </p:sp>
      <p:sp>
        <p:nvSpPr>
          <p:cNvPr id="82948" name="Rectangle 3"/>
          <p:cNvSpPr>
            <a:spLocks noGrp="1" noChangeArrowheads="1"/>
          </p:cNvSpPr>
          <p:nvPr>
            <p:ph type="body" idx="1"/>
          </p:nvPr>
        </p:nvSpPr>
        <p:spPr/>
        <p:txBody>
          <a:bodyPr/>
          <a:lstStyle/>
          <a:p>
            <a:pPr eaLnBrk="1" hangingPunct="1"/>
            <a:r>
              <a:rPr lang="en-US" altLang="en-US" dirty="0" smtClean="0"/>
              <a:t>Standing</a:t>
            </a:r>
          </a:p>
          <a:p>
            <a:pPr lvl="1" eaLnBrk="1" hangingPunct="1"/>
            <a:r>
              <a:rPr lang="en-US" altLang="en-US" dirty="0" smtClean="0"/>
              <a:t>Subject of debate</a:t>
            </a:r>
          </a:p>
          <a:p>
            <a:pPr eaLnBrk="1" hangingPunct="1"/>
            <a:r>
              <a:rPr lang="en-US" altLang="en-US" dirty="0" smtClean="0"/>
              <a:t>Appeal Period</a:t>
            </a:r>
          </a:p>
          <a:p>
            <a:pPr lvl="1" eaLnBrk="1" hangingPunct="1"/>
            <a:r>
              <a:rPr lang="en-US" altLang="en-US" dirty="0" smtClean="0"/>
              <a:t>Time period after which a decision/permit is not subject to reversal</a:t>
            </a:r>
          </a:p>
        </p:txBody>
      </p:sp>
    </p:spTree>
    <p:extLst>
      <p:ext uri="{BB962C8B-B14F-4D97-AF65-F5344CB8AC3E}">
        <p14:creationId xmlns:p14="http://schemas.microsoft.com/office/powerpoint/2010/main" val="1976607263"/>
      </p:ext>
    </p:extLst>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Date Placeholder 3"/>
          <p:cNvSpPr>
            <a:spLocks noGrp="1"/>
          </p:cNvSpPr>
          <p:nvPr>
            <p:ph type="dt" sz="quarter" idx="10"/>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5086A171-8E25-45CC-9E38-FC2FFBB46B5B}" type="datetime1">
              <a:rPr lang="en-US" altLang="en-US" smtClean="0"/>
              <a:pPr/>
              <a:t>4/28/2023</a:t>
            </a:fld>
            <a:endParaRPr lang="en-US" altLang="en-US" smtClean="0"/>
          </a:p>
        </p:txBody>
      </p:sp>
      <p:sp>
        <p:nvSpPr>
          <p:cNvPr id="83971" name="Rectangle 2"/>
          <p:cNvSpPr>
            <a:spLocks noGrp="1" noChangeArrowheads="1"/>
          </p:cNvSpPr>
          <p:nvPr>
            <p:ph type="title"/>
          </p:nvPr>
        </p:nvSpPr>
        <p:spPr/>
        <p:txBody>
          <a:bodyPr/>
          <a:lstStyle/>
          <a:p>
            <a:pPr eaLnBrk="1" hangingPunct="1"/>
            <a:r>
              <a:rPr lang="en-US" altLang="en-US" dirty="0" smtClean="0"/>
              <a:t>Appeals</a:t>
            </a:r>
          </a:p>
        </p:txBody>
      </p:sp>
      <p:sp>
        <p:nvSpPr>
          <p:cNvPr id="83972" name="Rectangle 3"/>
          <p:cNvSpPr>
            <a:spLocks noGrp="1" noChangeArrowheads="1"/>
          </p:cNvSpPr>
          <p:nvPr>
            <p:ph type="body" idx="1"/>
          </p:nvPr>
        </p:nvSpPr>
        <p:spPr/>
        <p:txBody>
          <a:bodyPr/>
          <a:lstStyle/>
          <a:p>
            <a:pPr eaLnBrk="1" hangingPunct="1"/>
            <a:r>
              <a:rPr lang="en-US" altLang="en-US" dirty="0" smtClean="0"/>
              <a:t>Cost</a:t>
            </a:r>
          </a:p>
          <a:p>
            <a:pPr lvl="1" eaLnBrk="1" hangingPunct="1"/>
            <a:r>
              <a:rPr lang="en-US" altLang="en-US" dirty="0" smtClean="0"/>
              <a:t>The lower the cost, the more it encourages appeals</a:t>
            </a:r>
          </a:p>
          <a:p>
            <a:pPr eaLnBrk="1" hangingPunct="1"/>
            <a:r>
              <a:rPr lang="en-US" altLang="en-US" dirty="0" smtClean="0"/>
              <a:t>Hearings</a:t>
            </a:r>
          </a:p>
          <a:p>
            <a:pPr lvl="1" eaLnBrk="1" hangingPunct="1"/>
            <a:r>
              <a:rPr lang="en-US" altLang="en-US" dirty="0" smtClean="0"/>
              <a:t>New Hearing</a:t>
            </a:r>
          </a:p>
          <a:p>
            <a:pPr lvl="1" eaLnBrk="1" hangingPunct="1"/>
            <a:r>
              <a:rPr lang="en-US" altLang="en-US" dirty="0" smtClean="0"/>
              <a:t>Review of written materials gathered at first hearing</a:t>
            </a:r>
          </a:p>
        </p:txBody>
      </p:sp>
    </p:spTree>
    <p:extLst>
      <p:ext uri="{BB962C8B-B14F-4D97-AF65-F5344CB8AC3E}">
        <p14:creationId xmlns:p14="http://schemas.microsoft.com/office/powerpoint/2010/main" val="2029669916"/>
      </p:ext>
    </p:extLst>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Date Placeholder 3"/>
          <p:cNvSpPr>
            <a:spLocks noGrp="1"/>
          </p:cNvSpPr>
          <p:nvPr>
            <p:ph type="dt" sz="quarter" idx="10"/>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8C8FB23F-193A-4A4A-AF2F-A691795A0195}" type="datetime1">
              <a:rPr lang="en-US" altLang="en-US" smtClean="0"/>
              <a:pPr/>
              <a:t>4/28/2023</a:t>
            </a:fld>
            <a:endParaRPr lang="en-US" altLang="en-US" smtClean="0"/>
          </a:p>
        </p:txBody>
      </p:sp>
      <p:sp>
        <p:nvSpPr>
          <p:cNvPr id="84995" name="Rectangle 2"/>
          <p:cNvSpPr>
            <a:spLocks noGrp="1" noChangeArrowheads="1"/>
          </p:cNvSpPr>
          <p:nvPr>
            <p:ph type="title"/>
          </p:nvPr>
        </p:nvSpPr>
        <p:spPr/>
        <p:txBody>
          <a:bodyPr/>
          <a:lstStyle/>
          <a:p>
            <a:pPr eaLnBrk="1" hangingPunct="1"/>
            <a:r>
              <a:rPr lang="en-US" altLang="en-US" smtClean="0"/>
              <a:t>Litigation</a:t>
            </a:r>
          </a:p>
        </p:txBody>
      </p:sp>
      <p:sp>
        <p:nvSpPr>
          <p:cNvPr id="84996" name="Rectangle 3"/>
          <p:cNvSpPr>
            <a:spLocks noGrp="1" noChangeArrowheads="1"/>
          </p:cNvSpPr>
          <p:nvPr>
            <p:ph type="body" idx="1"/>
          </p:nvPr>
        </p:nvSpPr>
        <p:spPr/>
        <p:txBody>
          <a:bodyPr/>
          <a:lstStyle/>
          <a:p>
            <a:pPr eaLnBrk="1" hangingPunct="1"/>
            <a:r>
              <a:rPr lang="en-US" altLang="en-US" smtClean="0"/>
              <a:t>Reasons zoning permit decisions are taken to court</a:t>
            </a:r>
          </a:p>
          <a:p>
            <a:pPr lvl="1" eaLnBrk="1" hangingPunct="1"/>
            <a:r>
              <a:rPr lang="en-US" altLang="en-US" smtClean="0"/>
              <a:t>Failure to have clearly written procedures in the ordinance, or failure to have observed the procedures that are in the ordinance and</a:t>
            </a:r>
          </a:p>
          <a:p>
            <a:pPr lvl="1" eaLnBrk="1" hangingPunct="1"/>
            <a:r>
              <a:rPr lang="en-US" altLang="en-US" smtClean="0"/>
              <a:t>Failure to have clearly written criteria in the ordinance, or failure to have demonstrated that the criteria in the ordinance have been met.</a:t>
            </a:r>
          </a:p>
        </p:txBody>
      </p:sp>
    </p:spTree>
    <p:extLst>
      <p:ext uri="{BB962C8B-B14F-4D97-AF65-F5344CB8AC3E}">
        <p14:creationId xmlns:p14="http://schemas.microsoft.com/office/powerpoint/2010/main" val="2795893452"/>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US" altLang="en-US" smtClean="0"/>
              <a:t>OUR GOALS FOR TODAY</a:t>
            </a:r>
          </a:p>
        </p:txBody>
      </p:sp>
      <p:sp>
        <p:nvSpPr>
          <p:cNvPr id="10243" name="Rectangle 3"/>
          <p:cNvSpPr>
            <a:spLocks noGrp="1" noChangeArrowheads="1"/>
          </p:cNvSpPr>
          <p:nvPr>
            <p:ph idx="1"/>
          </p:nvPr>
        </p:nvSpPr>
        <p:spPr>
          <a:xfrm>
            <a:off x="838200" y="1447800"/>
            <a:ext cx="7475537" cy="4657725"/>
          </a:xfrm>
        </p:spPr>
        <p:txBody>
          <a:bodyPr/>
          <a:lstStyle/>
          <a:p>
            <a:pPr eaLnBrk="1" hangingPunct="1">
              <a:lnSpc>
                <a:spcPct val="90000"/>
              </a:lnSpc>
            </a:pPr>
            <a:r>
              <a:rPr lang="en-US" altLang="en-US" dirty="0" smtClean="0"/>
              <a:t>Provide you with a road map to help you be an effective commission member.</a:t>
            </a:r>
          </a:p>
          <a:p>
            <a:pPr eaLnBrk="1" hangingPunct="1">
              <a:lnSpc>
                <a:spcPct val="90000"/>
              </a:lnSpc>
            </a:pPr>
            <a:r>
              <a:rPr lang="en-US" altLang="en-US" dirty="0" smtClean="0"/>
              <a:t>Introduce you to concepts &amp; terminology involved in planning and zoning.</a:t>
            </a:r>
          </a:p>
          <a:p>
            <a:pPr eaLnBrk="1" hangingPunct="1">
              <a:lnSpc>
                <a:spcPct val="90000"/>
              </a:lnSpc>
            </a:pPr>
            <a:r>
              <a:rPr lang="en-US" altLang="en-US" dirty="0" smtClean="0"/>
              <a:t>Help you to avoid pitfalls that may lead to liability for you or your governmental agency.</a:t>
            </a:r>
          </a:p>
          <a:p>
            <a:pPr eaLnBrk="1" hangingPunct="1">
              <a:lnSpc>
                <a:spcPct val="90000"/>
              </a:lnSpc>
            </a:pPr>
            <a:r>
              <a:rPr lang="en-US" altLang="en-US" dirty="0" smtClean="0"/>
              <a:t>Provide you with an overall view of commission responsibilities.</a:t>
            </a:r>
          </a:p>
        </p:txBody>
      </p:sp>
      <p:sp>
        <p:nvSpPr>
          <p:cNvPr id="10244" name="Date Placeholder 1"/>
          <p:cNvSpPr>
            <a:spLocks noGrp="1"/>
          </p:cNvSpPr>
          <p:nvPr>
            <p:ph type="dt" sz="quarter" idx="10"/>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8EBF616A-4489-42D9-ADEA-B97D5C95F9E1}" type="datetime1">
              <a:rPr lang="en-US" altLang="en-US" smtClean="0"/>
              <a:pPr/>
              <a:t>4/28/2023</a:t>
            </a:fld>
            <a:endParaRPr lang="en-US" altLang="en-US" smtClean="0"/>
          </a:p>
        </p:txBody>
      </p:sp>
    </p:spTree>
    <p:extLst>
      <p:ext uri="{BB962C8B-B14F-4D97-AF65-F5344CB8AC3E}">
        <p14:creationId xmlns:p14="http://schemas.microsoft.com/office/powerpoint/2010/main" val="55300700"/>
      </p:ext>
    </p:extLst>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a:xfrm>
            <a:off x="896938" y="533400"/>
            <a:ext cx="7358062" cy="1676400"/>
          </a:xfrm>
        </p:spPr>
        <p:txBody>
          <a:bodyPr>
            <a:noAutofit/>
          </a:bodyPr>
          <a:lstStyle/>
          <a:p>
            <a:pPr eaLnBrk="1" hangingPunct="1"/>
            <a:r>
              <a:rPr lang="en-US" altLang="en-US" sz="3600" dirty="0" smtClean="0"/>
              <a:t>LIFE IN THE FAST LANE, OR</a:t>
            </a:r>
            <a:br>
              <a:rPr lang="en-US" altLang="en-US" sz="3600" dirty="0" smtClean="0"/>
            </a:br>
            <a:r>
              <a:rPr lang="en-US" altLang="en-US" sz="3600" dirty="0" smtClean="0"/>
              <a:t>LIVING AND WORKING AFTER APPOINTMENT</a:t>
            </a:r>
          </a:p>
        </p:txBody>
      </p:sp>
      <p:sp>
        <p:nvSpPr>
          <p:cNvPr id="86019" name="Rectangle 3"/>
          <p:cNvSpPr>
            <a:spLocks noGrp="1" noChangeArrowheads="1"/>
          </p:cNvSpPr>
          <p:nvPr>
            <p:ph idx="1"/>
          </p:nvPr>
        </p:nvSpPr>
        <p:spPr>
          <a:xfrm>
            <a:off x="1295400" y="2514600"/>
            <a:ext cx="6799263" cy="3810000"/>
          </a:xfrm>
        </p:spPr>
        <p:txBody>
          <a:bodyPr/>
          <a:lstStyle/>
          <a:p>
            <a:pPr eaLnBrk="1" hangingPunct="1"/>
            <a:r>
              <a:rPr lang="en-US" altLang="en-US" smtClean="0"/>
              <a:t>Being appointed to the P &amp; Z Commission could dramatically affect both your personal and work life.</a:t>
            </a:r>
          </a:p>
          <a:p>
            <a:pPr eaLnBrk="1" hangingPunct="1"/>
            <a:r>
              <a:rPr lang="en-US" altLang="en-US" smtClean="0"/>
              <a:t>You control, to a certain degree, the level of the effect.</a:t>
            </a:r>
          </a:p>
          <a:p>
            <a:pPr eaLnBrk="1" hangingPunct="1"/>
            <a:r>
              <a:rPr lang="en-US" altLang="en-US" smtClean="0"/>
              <a:t>Some things, however are not in your control.</a:t>
            </a:r>
          </a:p>
        </p:txBody>
      </p:sp>
      <p:sp>
        <p:nvSpPr>
          <p:cNvPr id="86020" name="Date Placeholder 1"/>
          <p:cNvSpPr>
            <a:spLocks noGrp="1"/>
          </p:cNvSpPr>
          <p:nvPr>
            <p:ph type="dt" sz="quarter" idx="10"/>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0F56ED82-F95E-4E2A-BAA9-FA54CA88CE29}" type="datetime1">
              <a:rPr lang="en-US" altLang="en-US" smtClean="0"/>
              <a:pPr/>
              <a:t>4/28/2023</a:t>
            </a:fld>
            <a:endParaRPr lang="en-US" altLang="en-US" smtClean="0"/>
          </a:p>
        </p:txBody>
      </p:sp>
    </p:spTree>
    <p:extLst>
      <p:ext uri="{BB962C8B-B14F-4D97-AF65-F5344CB8AC3E}">
        <p14:creationId xmlns:p14="http://schemas.microsoft.com/office/powerpoint/2010/main" val="932157039"/>
      </p:ext>
    </p:extLst>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p:txBody>
          <a:bodyPr/>
          <a:lstStyle/>
          <a:p>
            <a:pPr eaLnBrk="1" hangingPunct="1"/>
            <a:r>
              <a:rPr lang="en-US" altLang="en-US" smtClean="0"/>
              <a:t>TEAMWORK</a:t>
            </a:r>
          </a:p>
        </p:txBody>
      </p:sp>
      <p:sp>
        <p:nvSpPr>
          <p:cNvPr id="88067" name="Rectangle 3"/>
          <p:cNvSpPr>
            <a:spLocks noGrp="1" noChangeArrowheads="1"/>
          </p:cNvSpPr>
          <p:nvPr>
            <p:ph idx="1"/>
          </p:nvPr>
        </p:nvSpPr>
        <p:spPr/>
        <p:txBody>
          <a:bodyPr/>
          <a:lstStyle/>
          <a:p>
            <a:pPr eaLnBrk="1" hangingPunct="1">
              <a:lnSpc>
                <a:spcPct val="90000"/>
              </a:lnSpc>
            </a:pPr>
            <a:r>
              <a:rPr lang="en-US" altLang="en-US" smtClean="0"/>
              <a:t>OPTIONS:</a:t>
            </a:r>
          </a:p>
          <a:p>
            <a:pPr eaLnBrk="1" hangingPunct="1">
              <a:lnSpc>
                <a:spcPct val="90000"/>
              </a:lnSpc>
            </a:pPr>
            <a:r>
              <a:rPr lang="en-US" altLang="en-US" smtClean="0"/>
              <a:t>Completely immerse yourself in the issues and become an “expert”.</a:t>
            </a:r>
          </a:p>
          <a:p>
            <a:pPr eaLnBrk="1" hangingPunct="1">
              <a:lnSpc>
                <a:spcPct val="90000"/>
              </a:lnSpc>
            </a:pPr>
            <a:r>
              <a:rPr lang="en-US" altLang="en-US" smtClean="0"/>
              <a:t>Hire, at your own expense, experts to assist you in all things.</a:t>
            </a:r>
          </a:p>
          <a:p>
            <a:pPr eaLnBrk="1" hangingPunct="1">
              <a:lnSpc>
                <a:spcPct val="90000"/>
              </a:lnSpc>
            </a:pPr>
            <a:r>
              <a:rPr lang="en-US" altLang="en-US" smtClean="0"/>
              <a:t>Rely on the expertise of Staff and other Commission Members.</a:t>
            </a:r>
          </a:p>
          <a:p>
            <a:pPr eaLnBrk="1" hangingPunct="1">
              <a:lnSpc>
                <a:spcPct val="90000"/>
              </a:lnSpc>
            </a:pPr>
            <a:endParaRPr lang="en-US" altLang="en-US" smtClean="0"/>
          </a:p>
        </p:txBody>
      </p:sp>
      <p:sp>
        <p:nvSpPr>
          <p:cNvPr id="88068" name="Date Placeholder 1"/>
          <p:cNvSpPr>
            <a:spLocks noGrp="1"/>
          </p:cNvSpPr>
          <p:nvPr>
            <p:ph type="dt" sz="quarter" idx="10"/>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ADD08EF3-FD9A-4D1C-BF09-E065553EE4E1}" type="datetime1">
              <a:rPr lang="en-US" altLang="en-US" smtClean="0"/>
              <a:pPr/>
              <a:t>4/28/2023</a:t>
            </a:fld>
            <a:endParaRPr lang="en-US" altLang="en-US" smtClean="0"/>
          </a:p>
        </p:txBody>
      </p:sp>
    </p:spTree>
    <p:extLst>
      <p:ext uri="{BB962C8B-B14F-4D97-AF65-F5344CB8AC3E}">
        <p14:creationId xmlns:p14="http://schemas.microsoft.com/office/powerpoint/2010/main" val="1336062272"/>
      </p:ext>
    </p:extLst>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title"/>
          </p:nvPr>
        </p:nvSpPr>
        <p:spPr/>
        <p:txBody>
          <a:bodyPr/>
          <a:lstStyle/>
          <a:p>
            <a:pPr eaLnBrk="1" hangingPunct="1"/>
            <a:r>
              <a:rPr lang="en-US" altLang="en-US" smtClean="0"/>
              <a:t>TEAMWORK</a:t>
            </a:r>
          </a:p>
        </p:txBody>
      </p:sp>
      <p:sp>
        <p:nvSpPr>
          <p:cNvPr id="90115" name="Rectangle 3"/>
          <p:cNvSpPr>
            <a:spLocks noGrp="1" noChangeArrowheads="1"/>
          </p:cNvSpPr>
          <p:nvPr>
            <p:ph idx="1"/>
          </p:nvPr>
        </p:nvSpPr>
        <p:spPr>
          <a:xfrm>
            <a:off x="1143000" y="1371600"/>
            <a:ext cx="6799262" cy="3535363"/>
          </a:xfrm>
        </p:spPr>
        <p:txBody>
          <a:bodyPr>
            <a:normAutofit lnSpcReduction="10000"/>
          </a:bodyPr>
          <a:lstStyle/>
          <a:p>
            <a:pPr eaLnBrk="1" hangingPunct="1"/>
            <a:r>
              <a:rPr lang="en-US" altLang="en-US" dirty="0" smtClean="0"/>
              <a:t>Teamwork is the natural consequence of shared expertise.</a:t>
            </a:r>
          </a:p>
          <a:p>
            <a:pPr eaLnBrk="1" hangingPunct="1"/>
            <a:r>
              <a:rPr lang="en-US" altLang="en-US" dirty="0" smtClean="0"/>
              <a:t>Decisions made from input of all Commissioners as well as staff will be better for the community than those strong-armed through by a few individuals.</a:t>
            </a:r>
          </a:p>
        </p:txBody>
      </p:sp>
      <p:sp>
        <p:nvSpPr>
          <p:cNvPr id="90116" name="Date Placeholder 1"/>
          <p:cNvSpPr>
            <a:spLocks noGrp="1"/>
          </p:cNvSpPr>
          <p:nvPr>
            <p:ph type="dt" sz="quarter" idx="10"/>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E055BF7B-9F85-413D-B876-791609701C8C}" type="datetime1">
              <a:rPr lang="en-US" altLang="en-US" smtClean="0"/>
              <a:pPr/>
              <a:t>4/28/2023</a:t>
            </a:fld>
            <a:endParaRPr lang="en-US" altLang="en-US" smtClean="0"/>
          </a:p>
        </p:txBody>
      </p:sp>
    </p:spTree>
    <p:extLst>
      <p:ext uri="{BB962C8B-B14F-4D97-AF65-F5344CB8AC3E}">
        <p14:creationId xmlns:p14="http://schemas.microsoft.com/office/powerpoint/2010/main" val="2945947223"/>
      </p:ext>
    </p:extLst>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ChangeArrowheads="1"/>
          </p:cNvSpPr>
          <p:nvPr>
            <p:ph type="title"/>
          </p:nvPr>
        </p:nvSpPr>
        <p:spPr>
          <a:xfrm>
            <a:off x="381000" y="304800"/>
            <a:ext cx="8229600" cy="1143000"/>
          </a:xfrm>
        </p:spPr>
        <p:txBody>
          <a:bodyPr/>
          <a:lstStyle/>
          <a:p>
            <a:pPr eaLnBrk="1" hangingPunct="1"/>
            <a:r>
              <a:rPr lang="en-US" altLang="en-US" dirty="0" smtClean="0"/>
              <a:t>ZEALOTS</a:t>
            </a:r>
          </a:p>
        </p:txBody>
      </p:sp>
      <p:sp>
        <p:nvSpPr>
          <p:cNvPr id="224259" name="Rectangle 3"/>
          <p:cNvSpPr>
            <a:spLocks noGrp="1" noChangeArrowheads="1"/>
          </p:cNvSpPr>
          <p:nvPr>
            <p:ph idx="1"/>
          </p:nvPr>
        </p:nvSpPr>
        <p:spPr>
          <a:xfrm>
            <a:off x="990600" y="1447800"/>
            <a:ext cx="7056437" cy="3810000"/>
          </a:xfrm>
        </p:spPr>
        <p:txBody>
          <a:bodyPr>
            <a:normAutofit fontScale="70000" lnSpcReduction="20000"/>
          </a:bodyPr>
          <a:lstStyle/>
          <a:p>
            <a:pPr eaLnBrk="1" hangingPunct="1">
              <a:defRPr/>
            </a:pPr>
            <a:endParaRPr lang="en-US" dirty="0" smtClean="0"/>
          </a:p>
          <a:p>
            <a:pPr eaLnBrk="1" hangingPunct="1">
              <a:defRPr/>
            </a:pPr>
            <a:r>
              <a:rPr lang="en-US" sz="4000" dirty="0" smtClean="0"/>
              <a:t>Band </a:t>
            </a:r>
            <a:r>
              <a:rPr lang="en-US" sz="4000" dirty="0"/>
              <a:t>standers</a:t>
            </a:r>
          </a:p>
          <a:p>
            <a:pPr eaLnBrk="1" hangingPunct="1">
              <a:defRPr/>
            </a:pPr>
            <a:endParaRPr lang="en-US" sz="4000" dirty="0"/>
          </a:p>
          <a:p>
            <a:pPr eaLnBrk="1" hangingPunct="1">
              <a:defRPr/>
            </a:pPr>
            <a:r>
              <a:rPr lang="en-US" sz="4000" dirty="0"/>
              <a:t>CAVE People</a:t>
            </a:r>
          </a:p>
          <a:p>
            <a:pPr eaLnBrk="1" hangingPunct="1">
              <a:buFont typeface="Wingdings" charset="2"/>
              <a:buNone/>
              <a:defRPr/>
            </a:pPr>
            <a:endParaRPr lang="en-US" sz="4000" dirty="0"/>
          </a:p>
          <a:p>
            <a:pPr eaLnBrk="1" hangingPunct="1">
              <a:defRPr/>
            </a:pPr>
            <a:r>
              <a:rPr lang="en-US" sz="4000" dirty="0"/>
              <a:t>BANANA</a:t>
            </a:r>
          </a:p>
          <a:p>
            <a:pPr lvl="1" eaLnBrk="1" hangingPunct="1">
              <a:defRPr/>
            </a:pPr>
            <a:r>
              <a:rPr lang="en-US" sz="2400" dirty="0"/>
              <a:t>Build absolutely nothing anywhere near anything</a:t>
            </a:r>
          </a:p>
          <a:p>
            <a:pPr lvl="1" eaLnBrk="1" hangingPunct="1">
              <a:defRPr/>
            </a:pPr>
            <a:endParaRPr lang="en-US" dirty="0"/>
          </a:p>
          <a:p>
            <a:pPr eaLnBrk="1" hangingPunct="1">
              <a:defRPr/>
            </a:pPr>
            <a:r>
              <a:rPr lang="en-US" dirty="0"/>
              <a:t>These are among the most frustrating people on earth.</a:t>
            </a:r>
          </a:p>
        </p:txBody>
      </p:sp>
      <p:sp>
        <p:nvSpPr>
          <p:cNvPr id="91140" name="Date Placeholder 1"/>
          <p:cNvSpPr>
            <a:spLocks noGrp="1"/>
          </p:cNvSpPr>
          <p:nvPr>
            <p:ph type="dt" sz="quarter" idx="10"/>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196B0A71-20C3-4F84-800B-C17A3E7315C8}" type="datetime1">
              <a:rPr lang="en-US" altLang="en-US" smtClean="0"/>
              <a:pPr/>
              <a:t>4/28/2023</a:t>
            </a:fld>
            <a:endParaRPr lang="en-US" altLang="en-US" smtClean="0"/>
          </a:p>
        </p:txBody>
      </p:sp>
    </p:spTree>
    <p:extLst>
      <p:ext uri="{BB962C8B-B14F-4D97-AF65-F5344CB8AC3E}">
        <p14:creationId xmlns:p14="http://schemas.microsoft.com/office/powerpoint/2010/main" val="3558623524"/>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withEffect">
                                  <p:stCondLst>
                                    <p:cond delay="0"/>
                                  </p:stCondLst>
                                  <p:childTnLst>
                                    <p:set>
                                      <p:cBhvr>
                                        <p:cTn id="6" dur="1" fill="hold">
                                          <p:stCondLst>
                                            <p:cond delay="0"/>
                                          </p:stCondLst>
                                        </p:cTn>
                                        <p:tgtEl>
                                          <p:spTgt spid="22425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p:txBody>
          <a:bodyPr/>
          <a:lstStyle/>
          <a:p>
            <a:pPr eaLnBrk="1" hangingPunct="1"/>
            <a:r>
              <a:rPr lang="en-US" altLang="en-US" smtClean="0"/>
              <a:t>ZEALOTS</a:t>
            </a:r>
          </a:p>
        </p:txBody>
      </p:sp>
      <p:sp>
        <p:nvSpPr>
          <p:cNvPr id="93187" name="Rectangle 3"/>
          <p:cNvSpPr>
            <a:spLocks noGrp="1" noChangeArrowheads="1"/>
          </p:cNvSpPr>
          <p:nvPr>
            <p:ph idx="1"/>
          </p:nvPr>
        </p:nvSpPr>
        <p:spPr>
          <a:xfrm>
            <a:off x="762000" y="1524000"/>
            <a:ext cx="7772400" cy="3867150"/>
          </a:xfrm>
        </p:spPr>
        <p:txBody>
          <a:bodyPr/>
          <a:lstStyle/>
          <a:p>
            <a:pPr eaLnBrk="1" hangingPunct="1"/>
            <a:r>
              <a:rPr lang="en-US" altLang="en-US" dirty="0" smtClean="0"/>
              <a:t>Are detrimental to effective government.</a:t>
            </a:r>
          </a:p>
          <a:p>
            <a:pPr eaLnBrk="1" hangingPunct="1"/>
            <a:r>
              <a:rPr lang="en-US" altLang="en-US" dirty="0" smtClean="0"/>
              <a:t>They do not take the time to think through a decision.</a:t>
            </a:r>
          </a:p>
          <a:p>
            <a:pPr eaLnBrk="1" hangingPunct="1"/>
            <a:r>
              <a:rPr lang="en-US" altLang="en-US" dirty="0" smtClean="0"/>
              <a:t>They are therefore lost as a resource in the form a of another valid point of view.</a:t>
            </a:r>
          </a:p>
          <a:p>
            <a:pPr lvl="1" eaLnBrk="1" hangingPunct="1">
              <a:buFont typeface="Wingdings" pitchFamily="2" charset="2"/>
              <a:buNone/>
            </a:pPr>
            <a:endParaRPr lang="en-US" altLang="en-US" dirty="0" smtClean="0"/>
          </a:p>
        </p:txBody>
      </p:sp>
      <p:sp>
        <p:nvSpPr>
          <p:cNvPr id="93188" name="Date Placeholder 1"/>
          <p:cNvSpPr>
            <a:spLocks noGrp="1"/>
          </p:cNvSpPr>
          <p:nvPr>
            <p:ph type="dt" sz="quarter" idx="10"/>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C25CC5F8-48E7-4CB6-A4D4-72130AD4D5EE}" type="datetime1">
              <a:rPr lang="en-US" altLang="en-US" smtClean="0"/>
              <a:pPr/>
              <a:t>4/28/2023</a:t>
            </a:fld>
            <a:endParaRPr lang="en-US" altLang="en-US" smtClean="0"/>
          </a:p>
        </p:txBody>
      </p:sp>
    </p:spTree>
    <p:extLst>
      <p:ext uri="{BB962C8B-B14F-4D97-AF65-F5344CB8AC3E}">
        <p14:creationId xmlns:p14="http://schemas.microsoft.com/office/powerpoint/2010/main" val="2981592186"/>
      </p:ext>
    </p:extLst>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ChangeArrowheads="1"/>
          </p:cNvSpPr>
          <p:nvPr>
            <p:ph type="title"/>
          </p:nvPr>
        </p:nvSpPr>
        <p:spPr/>
        <p:txBody>
          <a:bodyPr/>
          <a:lstStyle/>
          <a:p>
            <a:pPr eaLnBrk="1" hangingPunct="1"/>
            <a:r>
              <a:rPr lang="en-US" altLang="en-US" smtClean="0"/>
              <a:t>BEING A GOOD TEAM MEMBER</a:t>
            </a:r>
          </a:p>
        </p:txBody>
      </p:sp>
      <p:sp>
        <p:nvSpPr>
          <p:cNvPr id="94211" name="Rectangle 3"/>
          <p:cNvSpPr>
            <a:spLocks noGrp="1" noChangeArrowheads="1"/>
          </p:cNvSpPr>
          <p:nvPr>
            <p:ph idx="1"/>
          </p:nvPr>
        </p:nvSpPr>
        <p:spPr>
          <a:xfrm>
            <a:off x="533400" y="1524000"/>
            <a:ext cx="8229600" cy="3997325"/>
          </a:xfrm>
        </p:spPr>
        <p:txBody>
          <a:bodyPr/>
          <a:lstStyle/>
          <a:p>
            <a:pPr eaLnBrk="1" hangingPunct="1">
              <a:lnSpc>
                <a:spcPct val="90000"/>
              </a:lnSpc>
            </a:pPr>
            <a:r>
              <a:rPr lang="en-US" altLang="en-US" dirty="0" smtClean="0"/>
              <a:t>Ask questions of these types of people.</a:t>
            </a:r>
          </a:p>
          <a:p>
            <a:pPr eaLnBrk="1" hangingPunct="1">
              <a:lnSpc>
                <a:spcPct val="90000"/>
              </a:lnSpc>
            </a:pPr>
            <a:r>
              <a:rPr lang="en-US" altLang="en-US" dirty="0" smtClean="0"/>
              <a:t>Solicit their opinions on specific matters.</a:t>
            </a:r>
          </a:p>
          <a:p>
            <a:pPr eaLnBrk="1" hangingPunct="1">
              <a:lnSpc>
                <a:spcPct val="90000"/>
              </a:lnSpc>
            </a:pPr>
            <a:r>
              <a:rPr lang="en-US" altLang="en-US" dirty="0" smtClean="0"/>
              <a:t>Make them feel as though they are a part of the team.</a:t>
            </a:r>
          </a:p>
          <a:p>
            <a:pPr eaLnBrk="1" hangingPunct="1">
              <a:lnSpc>
                <a:spcPct val="90000"/>
              </a:lnSpc>
            </a:pPr>
            <a:r>
              <a:rPr lang="en-US" altLang="en-US" dirty="0" smtClean="0"/>
              <a:t>If you disagree with them---take time to explain why.</a:t>
            </a:r>
          </a:p>
          <a:p>
            <a:pPr eaLnBrk="1" hangingPunct="1">
              <a:lnSpc>
                <a:spcPct val="90000"/>
              </a:lnSpc>
            </a:pPr>
            <a:r>
              <a:rPr lang="en-US" altLang="en-US" dirty="0" smtClean="0"/>
              <a:t>If you agree with their position---do likewise.</a:t>
            </a:r>
          </a:p>
        </p:txBody>
      </p:sp>
      <p:sp>
        <p:nvSpPr>
          <p:cNvPr id="94212" name="Date Placeholder 1"/>
          <p:cNvSpPr>
            <a:spLocks noGrp="1"/>
          </p:cNvSpPr>
          <p:nvPr>
            <p:ph type="dt" sz="quarter" idx="10"/>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99BC3E25-6CE9-443D-84DC-2893B526B489}" type="datetime1">
              <a:rPr lang="en-US" altLang="en-US" smtClean="0"/>
              <a:pPr/>
              <a:t>4/28/2023</a:t>
            </a:fld>
            <a:endParaRPr lang="en-US" altLang="en-US" smtClean="0"/>
          </a:p>
        </p:txBody>
      </p:sp>
    </p:spTree>
    <p:extLst>
      <p:ext uri="{BB962C8B-B14F-4D97-AF65-F5344CB8AC3E}">
        <p14:creationId xmlns:p14="http://schemas.microsoft.com/office/powerpoint/2010/main" val="1349534451"/>
      </p:ext>
    </p:extLst>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title"/>
          </p:nvPr>
        </p:nvSpPr>
        <p:spPr/>
        <p:txBody>
          <a:bodyPr/>
          <a:lstStyle/>
          <a:p>
            <a:pPr eaLnBrk="1" hangingPunct="1"/>
            <a:r>
              <a:rPr lang="en-US" altLang="en-US" smtClean="0"/>
              <a:t>PERSONALITIES</a:t>
            </a:r>
          </a:p>
        </p:txBody>
      </p:sp>
      <p:sp>
        <p:nvSpPr>
          <p:cNvPr id="96259" name="Rectangle 3"/>
          <p:cNvSpPr>
            <a:spLocks noGrp="1" noChangeArrowheads="1"/>
          </p:cNvSpPr>
          <p:nvPr>
            <p:ph idx="1"/>
          </p:nvPr>
        </p:nvSpPr>
        <p:spPr/>
        <p:txBody>
          <a:bodyPr/>
          <a:lstStyle/>
          <a:p>
            <a:pPr eaLnBrk="1" hangingPunct="1">
              <a:lnSpc>
                <a:spcPct val="90000"/>
              </a:lnSpc>
            </a:pPr>
            <a:r>
              <a:rPr lang="en-US" altLang="en-US" smtClean="0"/>
              <a:t>Personalities DO HAVE AN IMPACT  on the workings of the Commission.</a:t>
            </a:r>
          </a:p>
          <a:p>
            <a:pPr eaLnBrk="1" hangingPunct="1">
              <a:lnSpc>
                <a:spcPct val="90000"/>
              </a:lnSpc>
            </a:pPr>
            <a:r>
              <a:rPr lang="en-US" altLang="en-US" smtClean="0"/>
              <a:t>Personalities MUST NEVER be allowed to substantially interfere with the business of running the government.</a:t>
            </a:r>
          </a:p>
          <a:p>
            <a:pPr eaLnBrk="1" hangingPunct="1">
              <a:lnSpc>
                <a:spcPct val="90000"/>
              </a:lnSpc>
            </a:pPr>
            <a:r>
              <a:rPr lang="en-US" altLang="en-US" smtClean="0"/>
              <a:t>All members of the Commission have the right and DUTY to speak out on issues of community importance.</a:t>
            </a:r>
          </a:p>
        </p:txBody>
      </p:sp>
      <p:sp>
        <p:nvSpPr>
          <p:cNvPr id="96260" name="Date Placeholder 1"/>
          <p:cNvSpPr>
            <a:spLocks noGrp="1"/>
          </p:cNvSpPr>
          <p:nvPr>
            <p:ph type="dt" sz="quarter" idx="10"/>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A2092205-5A51-4A6B-B809-DD578B2CD861}" type="datetime1">
              <a:rPr lang="en-US" altLang="en-US" smtClean="0"/>
              <a:pPr/>
              <a:t>4/28/2023</a:t>
            </a:fld>
            <a:endParaRPr lang="en-US" altLang="en-US" smtClean="0"/>
          </a:p>
        </p:txBody>
      </p:sp>
    </p:spTree>
    <p:extLst>
      <p:ext uri="{BB962C8B-B14F-4D97-AF65-F5344CB8AC3E}">
        <p14:creationId xmlns:p14="http://schemas.microsoft.com/office/powerpoint/2010/main" val="139472239"/>
      </p:ext>
    </p:extLst>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title"/>
          </p:nvPr>
        </p:nvSpPr>
        <p:spPr/>
        <p:txBody>
          <a:bodyPr/>
          <a:lstStyle/>
          <a:p>
            <a:pPr eaLnBrk="1" hangingPunct="1"/>
            <a:r>
              <a:rPr lang="en-US" altLang="en-US" smtClean="0"/>
              <a:t>DO UNTO OTHERS</a:t>
            </a:r>
          </a:p>
        </p:txBody>
      </p:sp>
      <p:sp>
        <p:nvSpPr>
          <p:cNvPr id="97283" name="Rectangle 3"/>
          <p:cNvSpPr>
            <a:spLocks noGrp="1" noChangeArrowheads="1"/>
          </p:cNvSpPr>
          <p:nvPr>
            <p:ph idx="1"/>
          </p:nvPr>
        </p:nvSpPr>
        <p:spPr>
          <a:xfrm>
            <a:off x="990600" y="1371600"/>
            <a:ext cx="7512050" cy="3795712"/>
          </a:xfrm>
        </p:spPr>
        <p:txBody>
          <a:bodyPr/>
          <a:lstStyle/>
          <a:p>
            <a:pPr eaLnBrk="1" hangingPunct="1"/>
            <a:r>
              <a:rPr lang="en-US" altLang="en-US" dirty="0" smtClean="0"/>
              <a:t>In dealing with each other you must above all </a:t>
            </a:r>
            <a:r>
              <a:rPr lang="en-US" altLang="en-US" u="sng" dirty="0" smtClean="0"/>
              <a:t>BE OPEN AND HONEST</a:t>
            </a:r>
            <a:r>
              <a:rPr lang="en-US" altLang="en-US" dirty="0" smtClean="0"/>
              <a:t>.</a:t>
            </a:r>
          </a:p>
          <a:p>
            <a:pPr eaLnBrk="1" hangingPunct="1"/>
            <a:r>
              <a:rPr lang="en-US" altLang="en-US" dirty="0" smtClean="0"/>
              <a:t>Present your position clearly </a:t>
            </a:r>
            <a:r>
              <a:rPr lang="en-US" altLang="en-US" u="sng" dirty="0" smtClean="0"/>
              <a:t>AND</a:t>
            </a:r>
            <a:r>
              <a:rPr lang="en-US" altLang="en-US" dirty="0" smtClean="0"/>
              <a:t> </a:t>
            </a:r>
            <a:r>
              <a:rPr lang="en-US" altLang="en-US" u="sng" dirty="0" smtClean="0"/>
              <a:t>FACTUALLY</a:t>
            </a:r>
          </a:p>
          <a:p>
            <a:pPr eaLnBrk="1" hangingPunct="1"/>
            <a:r>
              <a:rPr lang="en-US" altLang="en-US" u="sng" dirty="0" smtClean="0"/>
              <a:t>LISTEN</a:t>
            </a:r>
            <a:r>
              <a:rPr lang="en-US" altLang="en-US" dirty="0" smtClean="0"/>
              <a:t> to the other point of view.</a:t>
            </a:r>
          </a:p>
          <a:p>
            <a:pPr eaLnBrk="1" hangingPunct="1"/>
            <a:endParaRPr lang="en-US" altLang="en-US" dirty="0" smtClean="0"/>
          </a:p>
        </p:txBody>
      </p:sp>
      <p:sp>
        <p:nvSpPr>
          <p:cNvPr id="97284" name="Date Placeholder 1"/>
          <p:cNvSpPr>
            <a:spLocks noGrp="1"/>
          </p:cNvSpPr>
          <p:nvPr>
            <p:ph type="dt" sz="quarter" idx="10"/>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6C14F093-3385-4685-B9A7-8EE26248C1C4}" type="datetime1">
              <a:rPr lang="en-US" altLang="en-US" smtClean="0"/>
              <a:pPr/>
              <a:t>4/28/2023</a:t>
            </a:fld>
            <a:endParaRPr lang="en-US" altLang="en-US" smtClean="0"/>
          </a:p>
        </p:txBody>
      </p:sp>
    </p:spTree>
    <p:extLst>
      <p:ext uri="{BB962C8B-B14F-4D97-AF65-F5344CB8AC3E}">
        <p14:creationId xmlns:p14="http://schemas.microsoft.com/office/powerpoint/2010/main" val="2754100841"/>
      </p:ext>
    </p:extLst>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type="title"/>
          </p:nvPr>
        </p:nvSpPr>
        <p:spPr/>
        <p:txBody>
          <a:bodyPr/>
          <a:lstStyle/>
          <a:p>
            <a:pPr eaLnBrk="1" hangingPunct="1"/>
            <a:r>
              <a:rPr lang="en-US" altLang="en-US" smtClean="0"/>
              <a:t>DO UNTO OTHERS</a:t>
            </a:r>
          </a:p>
        </p:txBody>
      </p:sp>
      <p:sp>
        <p:nvSpPr>
          <p:cNvPr id="98307" name="Rectangle 3"/>
          <p:cNvSpPr>
            <a:spLocks noGrp="1" noChangeArrowheads="1"/>
          </p:cNvSpPr>
          <p:nvPr>
            <p:ph idx="1"/>
          </p:nvPr>
        </p:nvSpPr>
        <p:spPr/>
        <p:txBody>
          <a:bodyPr/>
          <a:lstStyle/>
          <a:p>
            <a:pPr eaLnBrk="1" hangingPunct="1"/>
            <a:endParaRPr lang="en-US" altLang="en-US" smtClean="0"/>
          </a:p>
          <a:p>
            <a:pPr eaLnBrk="1" hangingPunct="1"/>
            <a:r>
              <a:rPr lang="en-US" altLang="en-US" smtClean="0"/>
              <a:t>The degree to which you are honest in your personal dealings with fellow Commissioners is quite often that degree to which you are effective in influencing decisions.</a:t>
            </a:r>
          </a:p>
        </p:txBody>
      </p:sp>
      <p:sp>
        <p:nvSpPr>
          <p:cNvPr id="98308" name="Date Placeholder 1"/>
          <p:cNvSpPr>
            <a:spLocks noGrp="1"/>
          </p:cNvSpPr>
          <p:nvPr>
            <p:ph type="dt" sz="quarter" idx="10"/>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641112E6-9E1C-40D6-9310-350F34358DE2}" type="datetime1">
              <a:rPr lang="en-US" altLang="en-US" smtClean="0"/>
              <a:pPr/>
              <a:t>4/28/2023</a:t>
            </a:fld>
            <a:endParaRPr lang="en-US" altLang="en-US" smtClean="0"/>
          </a:p>
        </p:txBody>
      </p:sp>
    </p:spTree>
    <p:extLst>
      <p:ext uri="{BB962C8B-B14F-4D97-AF65-F5344CB8AC3E}">
        <p14:creationId xmlns:p14="http://schemas.microsoft.com/office/powerpoint/2010/main" val="273952351"/>
      </p:ext>
    </p:extLst>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ChangeArrowheads="1"/>
          </p:cNvSpPr>
          <p:nvPr>
            <p:ph type="title"/>
          </p:nvPr>
        </p:nvSpPr>
        <p:spPr/>
        <p:txBody>
          <a:bodyPr/>
          <a:lstStyle/>
          <a:p>
            <a:pPr eaLnBrk="1" hangingPunct="1"/>
            <a:r>
              <a:rPr lang="en-US" altLang="en-US" smtClean="0"/>
              <a:t>WHAT?</a:t>
            </a:r>
          </a:p>
        </p:txBody>
      </p:sp>
      <p:sp>
        <p:nvSpPr>
          <p:cNvPr id="99331" name="Rectangle 3"/>
          <p:cNvSpPr>
            <a:spLocks noGrp="1" noChangeArrowheads="1"/>
          </p:cNvSpPr>
          <p:nvPr>
            <p:ph idx="1"/>
          </p:nvPr>
        </p:nvSpPr>
        <p:spPr/>
        <p:txBody>
          <a:bodyPr/>
          <a:lstStyle/>
          <a:p>
            <a:pPr eaLnBrk="1" hangingPunct="1"/>
            <a:r>
              <a:rPr lang="en-US" altLang="en-US" smtClean="0"/>
              <a:t>On important issues we tend to try to coerce rather than influence decisions.</a:t>
            </a:r>
          </a:p>
          <a:p>
            <a:pPr eaLnBrk="1" hangingPunct="1"/>
            <a:r>
              <a:rPr lang="en-US" altLang="en-US" smtClean="0"/>
              <a:t>We embellish the situation</a:t>
            </a:r>
          </a:p>
          <a:p>
            <a:pPr eaLnBrk="1" hangingPunct="1"/>
            <a:r>
              <a:rPr lang="en-US" altLang="en-US" smtClean="0"/>
              <a:t>We omit critical facts</a:t>
            </a:r>
          </a:p>
          <a:p>
            <a:pPr eaLnBrk="1" hangingPunct="1"/>
            <a:r>
              <a:rPr lang="en-US" altLang="en-US" smtClean="0"/>
              <a:t>We use strong arm tactics</a:t>
            </a:r>
          </a:p>
          <a:p>
            <a:pPr eaLnBrk="1" hangingPunct="1"/>
            <a:r>
              <a:rPr lang="en-US" altLang="en-US" smtClean="0"/>
              <a:t>Sometimes even threats or “extortion” or “horse trading.”</a:t>
            </a:r>
          </a:p>
          <a:p>
            <a:pPr lvl="1" eaLnBrk="1" hangingPunct="1"/>
            <a:endParaRPr lang="en-US" altLang="en-US" smtClean="0"/>
          </a:p>
        </p:txBody>
      </p:sp>
      <p:sp>
        <p:nvSpPr>
          <p:cNvPr id="99332" name="Date Placeholder 1"/>
          <p:cNvSpPr>
            <a:spLocks noGrp="1"/>
          </p:cNvSpPr>
          <p:nvPr>
            <p:ph type="dt" sz="quarter" idx="10"/>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B5794F48-CABC-4DA6-9A64-AB8E1FE781A8}" type="datetime1">
              <a:rPr lang="en-US" altLang="en-US" smtClean="0"/>
              <a:pPr/>
              <a:t>4/28/2023</a:t>
            </a:fld>
            <a:endParaRPr lang="en-US" altLang="en-US" smtClean="0"/>
          </a:p>
        </p:txBody>
      </p:sp>
    </p:spTree>
    <p:extLst>
      <p:ext uri="{BB962C8B-B14F-4D97-AF65-F5344CB8AC3E}">
        <p14:creationId xmlns:p14="http://schemas.microsoft.com/office/powerpoint/2010/main" val="4127783753"/>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4"/>
          <p:cNvSpPr>
            <a:spLocks noGrp="1" noChangeArrowheads="1"/>
          </p:cNvSpPr>
          <p:nvPr>
            <p:ph type="title" idx="4294967295"/>
          </p:nvPr>
        </p:nvSpPr>
        <p:spPr>
          <a:xfrm>
            <a:off x="914400" y="381000"/>
            <a:ext cx="7313612" cy="1143000"/>
          </a:xfrm>
        </p:spPr>
        <p:txBody>
          <a:bodyPr lIns="92075" tIns="46038" rIns="92075" bIns="46038"/>
          <a:lstStyle/>
          <a:p>
            <a:pPr eaLnBrk="1" hangingPunct="1"/>
            <a:r>
              <a:rPr lang="en-US" altLang="en-US" dirty="0" smtClean="0"/>
              <a:t>Introduction </a:t>
            </a:r>
          </a:p>
        </p:txBody>
      </p:sp>
      <p:sp>
        <p:nvSpPr>
          <p:cNvPr id="13315" name="Rectangle 5"/>
          <p:cNvSpPr>
            <a:spLocks noGrp="1" noChangeArrowheads="1"/>
          </p:cNvSpPr>
          <p:nvPr>
            <p:ph type="body" idx="4294967295"/>
          </p:nvPr>
        </p:nvSpPr>
        <p:spPr>
          <a:xfrm>
            <a:off x="838200" y="1827213"/>
            <a:ext cx="8305800" cy="4114800"/>
          </a:xfrm>
        </p:spPr>
        <p:txBody>
          <a:bodyPr/>
          <a:lstStyle/>
          <a:p>
            <a:pPr eaLnBrk="1" hangingPunct="1"/>
            <a:r>
              <a:rPr lang="en-US" altLang="en-US" dirty="0" smtClean="0">
                <a:latin typeface="Verdana" pitchFamily="34" charset="0"/>
              </a:rPr>
              <a:t>What is “zoning”?</a:t>
            </a:r>
          </a:p>
          <a:p>
            <a:pPr lvl="1" indent="-742950" eaLnBrk="1" hangingPunct="1"/>
            <a:r>
              <a:rPr lang="en-US" altLang="en-US" dirty="0" smtClean="0">
                <a:latin typeface="Verdana" pitchFamily="34" charset="0"/>
              </a:rPr>
              <a:t>Systemized method of land-use regulation which designates the activities which may (or may not) occur on a property.</a:t>
            </a:r>
          </a:p>
          <a:p>
            <a:pPr lvl="1" indent="-742950" eaLnBrk="1" hangingPunct="1"/>
            <a:r>
              <a:rPr lang="en-US" altLang="en-US" dirty="0" smtClean="0">
                <a:latin typeface="Verdana" pitchFamily="34" charset="0"/>
              </a:rPr>
              <a:t>Local government law that controls the use of land within the specified jurisdiction.</a:t>
            </a:r>
          </a:p>
          <a:p>
            <a:pPr lvl="1" indent="-742950" eaLnBrk="1" hangingPunct="1"/>
            <a:endParaRPr lang="en-US" altLang="en-US" sz="2400" dirty="0" smtClean="0">
              <a:latin typeface="Verdana" pitchFamily="34" charset="0"/>
            </a:endParaRPr>
          </a:p>
          <a:p>
            <a:pPr eaLnBrk="1" hangingPunct="1"/>
            <a:endParaRPr lang="en-US" altLang="en-US" sz="2500" dirty="0" smtClean="0">
              <a:latin typeface="Verdana" pitchFamily="34" charset="0"/>
            </a:endParaRPr>
          </a:p>
        </p:txBody>
      </p:sp>
    </p:spTree>
    <p:extLst>
      <p:ext uri="{BB962C8B-B14F-4D97-AF65-F5344CB8AC3E}">
        <p14:creationId xmlns:p14="http://schemas.microsoft.com/office/powerpoint/2010/main" val="307481103"/>
      </p:ext>
    </p:extLst>
  </p:cSld>
  <p:clrMapOvr>
    <a:masterClrMapping/>
  </p:clrMapOvr>
  <p:transition>
    <p:wipe/>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ChangeArrowheads="1"/>
          </p:cNvSpPr>
          <p:nvPr>
            <p:ph type="title"/>
          </p:nvPr>
        </p:nvSpPr>
        <p:spPr/>
        <p:txBody>
          <a:bodyPr/>
          <a:lstStyle/>
          <a:p>
            <a:pPr eaLnBrk="1" hangingPunct="1"/>
            <a:r>
              <a:rPr lang="en-US" altLang="en-US" smtClean="0"/>
              <a:t>WHAT?</a:t>
            </a:r>
          </a:p>
        </p:txBody>
      </p:sp>
      <p:sp>
        <p:nvSpPr>
          <p:cNvPr id="100355" name="Rectangle 3"/>
          <p:cNvSpPr>
            <a:spLocks noGrp="1" noChangeArrowheads="1"/>
          </p:cNvSpPr>
          <p:nvPr>
            <p:ph idx="1"/>
          </p:nvPr>
        </p:nvSpPr>
        <p:spPr>
          <a:xfrm>
            <a:off x="990600" y="1447800"/>
            <a:ext cx="7459662" cy="4143375"/>
          </a:xfrm>
        </p:spPr>
        <p:txBody>
          <a:bodyPr/>
          <a:lstStyle/>
          <a:p>
            <a:pPr eaLnBrk="1" hangingPunct="1"/>
            <a:r>
              <a:rPr lang="en-US" altLang="en-US" dirty="0" smtClean="0"/>
              <a:t>These tactics are rarely successful in the long run.</a:t>
            </a:r>
          </a:p>
          <a:p>
            <a:pPr eaLnBrk="1" hangingPunct="1"/>
            <a:r>
              <a:rPr lang="en-US" altLang="en-US" dirty="0" smtClean="0"/>
              <a:t>The most influential people are those upon whom fellow Commissioners can rely on for integrity, honesty and trust.</a:t>
            </a:r>
          </a:p>
        </p:txBody>
      </p:sp>
      <p:sp>
        <p:nvSpPr>
          <p:cNvPr id="100356" name="Date Placeholder 1"/>
          <p:cNvSpPr>
            <a:spLocks noGrp="1"/>
          </p:cNvSpPr>
          <p:nvPr>
            <p:ph type="dt" sz="quarter" idx="10"/>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65626247-C6C2-4F74-A780-419EF767049D}" type="datetime1">
              <a:rPr lang="en-US" altLang="en-US" smtClean="0"/>
              <a:pPr/>
              <a:t>4/28/2023</a:t>
            </a:fld>
            <a:endParaRPr lang="en-US" altLang="en-US" smtClean="0"/>
          </a:p>
        </p:txBody>
      </p:sp>
    </p:spTree>
    <p:extLst>
      <p:ext uri="{BB962C8B-B14F-4D97-AF65-F5344CB8AC3E}">
        <p14:creationId xmlns:p14="http://schemas.microsoft.com/office/powerpoint/2010/main" val="1201811725"/>
      </p:ext>
    </p:extLst>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ChangeArrowheads="1"/>
          </p:cNvSpPr>
          <p:nvPr>
            <p:ph type="title"/>
          </p:nvPr>
        </p:nvSpPr>
        <p:spPr/>
        <p:txBody>
          <a:bodyPr/>
          <a:lstStyle/>
          <a:p>
            <a:pPr eaLnBrk="1" hangingPunct="1"/>
            <a:r>
              <a:rPr lang="en-US" altLang="en-US" smtClean="0"/>
              <a:t>IN THE BEGINNING</a:t>
            </a:r>
          </a:p>
        </p:txBody>
      </p:sp>
      <p:sp>
        <p:nvSpPr>
          <p:cNvPr id="5123" name="Rectangle 3"/>
          <p:cNvSpPr>
            <a:spLocks noGrp="1" noChangeArrowheads="1"/>
          </p:cNvSpPr>
          <p:nvPr>
            <p:ph idx="1"/>
          </p:nvPr>
        </p:nvSpPr>
        <p:spPr/>
        <p:txBody>
          <a:bodyPr>
            <a:normAutofit/>
          </a:bodyPr>
          <a:lstStyle/>
          <a:p>
            <a:pPr eaLnBrk="1" hangingPunct="1">
              <a:defRPr/>
            </a:pPr>
            <a:r>
              <a:rPr lang="en-US" sz="3300" dirty="0" smtClean="0"/>
              <a:t>Citizen </a:t>
            </a:r>
            <a:r>
              <a:rPr lang="en-US" sz="3300" dirty="0"/>
              <a:t>Participation</a:t>
            </a:r>
          </a:p>
          <a:p>
            <a:pPr lvl="1" eaLnBrk="1" hangingPunct="1">
              <a:defRPr/>
            </a:pPr>
            <a:r>
              <a:rPr lang="en-US" sz="3200" dirty="0"/>
              <a:t>Sharing expertise with Commission Members.</a:t>
            </a:r>
          </a:p>
          <a:p>
            <a:pPr lvl="1" eaLnBrk="1" hangingPunct="1">
              <a:defRPr/>
            </a:pPr>
            <a:r>
              <a:rPr lang="en-US" sz="3200" dirty="0"/>
              <a:t>Assisting Government in implementing policy.</a:t>
            </a:r>
          </a:p>
          <a:p>
            <a:pPr lvl="1" eaLnBrk="1" hangingPunct="1">
              <a:defRPr/>
            </a:pPr>
            <a:r>
              <a:rPr lang="en-US" sz="3200" dirty="0"/>
              <a:t>Providing citizens a public forum in which to participate in government affairs.</a:t>
            </a:r>
          </a:p>
        </p:txBody>
      </p:sp>
      <p:sp>
        <p:nvSpPr>
          <p:cNvPr id="101380" name="Date Placeholder 1"/>
          <p:cNvSpPr>
            <a:spLocks noGrp="1"/>
          </p:cNvSpPr>
          <p:nvPr>
            <p:ph type="dt" sz="quarter" idx="10"/>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8CE451BE-9756-4081-B66E-74B96F48E8DA}" type="datetime1">
              <a:rPr lang="en-US" altLang="en-US" smtClean="0"/>
              <a:pPr/>
              <a:t>4/28/2023</a:t>
            </a:fld>
            <a:endParaRPr lang="en-US" altLang="en-US" smtClean="0"/>
          </a:p>
        </p:txBody>
      </p:sp>
    </p:spTree>
    <p:extLst>
      <p:ext uri="{BB962C8B-B14F-4D97-AF65-F5344CB8AC3E}">
        <p14:creationId xmlns:p14="http://schemas.microsoft.com/office/powerpoint/2010/main" val="1127965249"/>
      </p:ext>
    </p:extLst>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p:nvPr>
        </p:nvSpPr>
        <p:spPr/>
        <p:txBody>
          <a:bodyPr/>
          <a:lstStyle/>
          <a:p>
            <a:pPr eaLnBrk="1" hangingPunct="1"/>
            <a:r>
              <a:rPr lang="en-US" altLang="en-US" dirty="0" smtClean="0"/>
              <a:t>COMMISSION RESPONSIBILITIES</a:t>
            </a:r>
          </a:p>
        </p:txBody>
      </p:sp>
      <p:sp>
        <p:nvSpPr>
          <p:cNvPr id="6147" name="Rectangle 3"/>
          <p:cNvSpPr>
            <a:spLocks noGrp="1" noChangeArrowheads="1"/>
          </p:cNvSpPr>
          <p:nvPr>
            <p:ph idx="1"/>
          </p:nvPr>
        </p:nvSpPr>
        <p:spPr>
          <a:xfrm>
            <a:off x="838200" y="1295400"/>
            <a:ext cx="7481887" cy="4003675"/>
          </a:xfrm>
        </p:spPr>
        <p:txBody>
          <a:bodyPr/>
          <a:lstStyle/>
          <a:p>
            <a:pPr eaLnBrk="1" hangingPunct="1">
              <a:lnSpc>
                <a:spcPct val="90000"/>
              </a:lnSpc>
              <a:defRPr/>
            </a:pPr>
            <a:r>
              <a:rPr lang="en-US" dirty="0" smtClean="0">
                <a:cs typeface="Arial" charset="0"/>
              </a:rPr>
              <a:t>Establish policy.</a:t>
            </a:r>
            <a:endParaRPr lang="en-US" dirty="0" smtClean="0">
              <a:latin typeface="Courier New" charset="0"/>
              <a:cs typeface="Courier New" charset="0"/>
            </a:endParaRPr>
          </a:p>
          <a:p>
            <a:pPr eaLnBrk="1" hangingPunct="1">
              <a:lnSpc>
                <a:spcPct val="90000"/>
              </a:lnSpc>
              <a:defRPr/>
            </a:pPr>
            <a:r>
              <a:rPr lang="en-US" dirty="0" smtClean="0">
                <a:cs typeface="Arial" charset="0"/>
              </a:rPr>
              <a:t>Voice concerns, suggestions, and opinions of constituents. </a:t>
            </a:r>
            <a:endParaRPr lang="en-US" dirty="0" smtClean="0">
              <a:latin typeface="Courier New" charset="0"/>
              <a:cs typeface="Courier New" charset="0"/>
            </a:endParaRPr>
          </a:p>
          <a:p>
            <a:pPr eaLnBrk="1" hangingPunct="1">
              <a:lnSpc>
                <a:spcPct val="90000"/>
              </a:lnSpc>
              <a:defRPr/>
            </a:pPr>
            <a:r>
              <a:rPr lang="en-US" dirty="0" smtClean="0">
                <a:cs typeface="Arial" charset="0"/>
              </a:rPr>
              <a:t>Report to constituents on important issues and decisions. </a:t>
            </a:r>
            <a:endParaRPr lang="en-US" dirty="0" smtClean="0">
              <a:latin typeface="Courier New" charset="0"/>
              <a:cs typeface="Courier New" charset="0"/>
            </a:endParaRPr>
          </a:p>
          <a:p>
            <a:pPr eaLnBrk="1" hangingPunct="1">
              <a:lnSpc>
                <a:spcPct val="90000"/>
              </a:lnSpc>
              <a:defRPr/>
            </a:pPr>
            <a:r>
              <a:rPr lang="en-US" dirty="0" smtClean="0">
                <a:cs typeface="Arial" charset="0"/>
              </a:rPr>
              <a:t>Monitor the usefulness and effectiveness of programs and services. </a:t>
            </a:r>
            <a:endParaRPr lang="en-US" dirty="0" smtClean="0">
              <a:latin typeface="Courier New" charset="0"/>
              <a:cs typeface="Courier New" charset="0"/>
            </a:endParaRPr>
          </a:p>
          <a:p>
            <a:pPr eaLnBrk="1" hangingPunct="1">
              <a:lnSpc>
                <a:spcPct val="90000"/>
              </a:lnSpc>
              <a:buFont typeface="Wingdings" charset="2"/>
              <a:buNone/>
              <a:defRPr/>
            </a:pPr>
            <a:endParaRPr lang="en-US" sz="2800" dirty="0" smtClean="0">
              <a:latin typeface="Courier New" charset="0"/>
              <a:cs typeface="Courier New" charset="0"/>
            </a:endParaRPr>
          </a:p>
          <a:p>
            <a:pPr marL="0" indent="0" eaLnBrk="1" hangingPunct="1">
              <a:lnSpc>
                <a:spcPct val="90000"/>
              </a:lnSpc>
              <a:buFont typeface="Wingdings" pitchFamily="2" charset="2"/>
              <a:buNone/>
              <a:defRPr/>
            </a:pPr>
            <a:endParaRPr lang="en-US" sz="2800" dirty="0" smtClean="0"/>
          </a:p>
        </p:txBody>
      </p:sp>
      <p:sp>
        <p:nvSpPr>
          <p:cNvPr id="103428" name="Date Placeholder 1"/>
          <p:cNvSpPr>
            <a:spLocks noGrp="1"/>
          </p:cNvSpPr>
          <p:nvPr>
            <p:ph type="dt" sz="quarter" idx="10"/>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50D9666F-04D0-4AA2-90D1-1E4D96C798F1}" type="datetime1">
              <a:rPr lang="en-US" altLang="en-US" smtClean="0"/>
              <a:pPr/>
              <a:t>4/28/2023</a:t>
            </a:fld>
            <a:endParaRPr lang="en-US" altLang="en-US" smtClean="0"/>
          </a:p>
        </p:txBody>
      </p:sp>
    </p:spTree>
    <p:extLst>
      <p:ext uri="{BB962C8B-B14F-4D97-AF65-F5344CB8AC3E}">
        <p14:creationId xmlns:p14="http://schemas.microsoft.com/office/powerpoint/2010/main" val="2747301457"/>
      </p:ext>
    </p:extLst>
  </p:cSld>
  <p:clrMapOvr>
    <a:masterClrMapping/>
  </p:clrMapOv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ChangeArrowheads="1"/>
          </p:cNvSpPr>
          <p:nvPr>
            <p:ph type="title"/>
          </p:nvPr>
        </p:nvSpPr>
        <p:spPr/>
        <p:txBody>
          <a:bodyPr/>
          <a:lstStyle/>
          <a:p>
            <a:pPr eaLnBrk="1" hangingPunct="1"/>
            <a:r>
              <a:rPr lang="en-US" altLang="en-US" sz="3200" dirty="0" smtClean="0"/>
              <a:t>COMMISSION MEMBERS’ RESPONSIBILITIES</a:t>
            </a:r>
          </a:p>
        </p:txBody>
      </p:sp>
      <p:sp>
        <p:nvSpPr>
          <p:cNvPr id="105475" name="Rectangle 3"/>
          <p:cNvSpPr>
            <a:spLocks noGrp="1" noChangeArrowheads="1"/>
          </p:cNvSpPr>
          <p:nvPr>
            <p:ph idx="1"/>
          </p:nvPr>
        </p:nvSpPr>
        <p:spPr>
          <a:xfrm>
            <a:off x="914400" y="1295400"/>
            <a:ext cx="7489825" cy="4194175"/>
          </a:xfrm>
        </p:spPr>
        <p:txBody>
          <a:bodyPr/>
          <a:lstStyle/>
          <a:p>
            <a:pPr eaLnBrk="1" hangingPunct="1">
              <a:lnSpc>
                <a:spcPct val="90000"/>
              </a:lnSpc>
            </a:pPr>
            <a:r>
              <a:rPr lang="en-US" altLang="en-US" dirty="0" smtClean="0">
                <a:cs typeface="Arial" charset="0"/>
              </a:rPr>
              <a:t>Attend all Commission meetings, work sessions, and committee meetings.</a:t>
            </a:r>
          </a:p>
          <a:p>
            <a:pPr eaLnBrk="1" hangingPunct="1">
              <a:lnSpc>
                <a:spcPct val="90000"/>
              </a:lnSpc>
            </a:pPr>
            <a:r>
              <a:rPr lang="en-US" altLang="en-US" dirty="0" smtClean="0">
                <a:ea typeface="MS Mincho" pitchFamily="49" charset="-128"/>
              </a:rPr>
              <a:t>Be well-informed on issues and agenda items in advance of meetings. </a:t>
            </a:r>
          </a:p>
          <a:p>
            <a:pPr eaLnBrk="1" hangingPunct="1">
              <a:lnSpc>
                <a:spcPct val="90000"/>
              </a:lnSpc>
            </a:pPr>
            <a:r>
              <a:rPr lang="en-US" altLang="en-US" dirty="0" smtClean="0">
                <a:ea typeface="MS Mincho" pitchFamily="49" charset="-128"/>
              </a:rPr>
              <a:t>Contribute skills, knowledge, and experience when appropriate. </a:t>
            </a:r>
          </a:p>
          <a:p>
            <a:pPr eaLnBrk="1" hangingPunct="1">
              <a:lnSpc>
                <a:spcPct val="90000"/>
              </a:lnSpc>
            </a:pPr>
            <a:r>
              <a:rPr lang="en-US" altLang="en-US" dirty="0" smtClean="0">
                <a:ea typeface="MS Mincho" pitchFamily="49" charset="-128"/>
              </a:rPr>
              <a:t>Listen respectfully to others' points of view. </a:t>
            </a:r>
          </a:p>
        </p:txBody>
      </p:sp>
      <p:sp>
        <p:nvSpPr>
          <p:cNvPr id="105476" name="Date Placeholder 1"/>
          <p:cNvSpPr>
            <a:spLocks noGrp="1"/>
          </p:cNvSpPr>
          <p:nvPr>
            <p:ph type="dt" sz="quarter" idx="10"/>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27AE3569-19B5-4AA8-9757-06A0F4472D03}" type="datetime1">
              <a:rPr lang="en-US" altLang="en-US" smtClean="0"/>
              <a:pPr/>
              <a:t>4/28/2023</a:t>
            </a:fld>
            <a:endParaRPr lang="en-US" altLang="en-US" smtClean="0"/>
          </a:p>
        </p:txBody>
      </p:sp>
    </p:spTree>
    <p:extLst>
      <p:ext uri="{BB962C8B-B14F-4D97-AF65-F5344CB8AC3E}">
        <p14:creationId xmlns:p14="http://schemas.microsoft.com/office/powerpoint/2010/main" val="2981113322"/>
      </p:ext>
    </p:extLst>
  </p:cSld>
  <p:clrMapOvr>
    <a:masterClrMapping/>
  </p:clrMapOvr>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ChangeArrowheads="1"/>
          </p:cNvSpPr>
          <p:nvPr>
            <p:ph type="title"/>
          </p:nvPr>
        </p:nvSpPr>
        <p:spPr/>
        <p:txBody>
          <a:bodyPr/>
          <a:lstStyle/>
          <a:p>
            <a:pPr eaLnBrk="1" hangingPunct="1"/>
            <a:r>
              <a:rPr lang="en-US" altLang="en-US" sz="3200" smtClean="0"/>
              <a:t>COMMISSION MEMBERS’ RESPONSIBILITIES</a:t>
            </a:r>
          </a:p>
        </p:txBody>
      </p:sp>
      <p:sp>
        <p:nvSpPr>
          <p:cNvPr id="107523" name="Rectangle 3"/>
          <p:cNvSpPr>
            <a:spLocks noGrp="1" noChangeArrowheads="1"/>
          </p:cNvSpPr>
          <p:nvPr>
            <p:ph idx="1"/>
          </p:nvPr>
        </p:nvSpPr>
        <p:spPr>
          <a:xfrm>
            <a:off x="914400" y="1143000"/>
            <a:ext cx="7445375" cy="4319587"/>
          </a:xfrm>
        </p:spPr>
        <p:txBody>
          <a:bodyPr/>
          <a:lstStyle/>
          <a:p>
            <a:pPr eaLnBrk="1" hangingPunct="1">
              <a:lnSpc>
                <a:spcPct val="90000"/>
              </a:lnSpc>
            </a:pPr>
            <a:r>
              <a:rPr lang="en-US" altLang="en-US" dirty="0" smtClean="0"/>
              <a:t>Participate in organizational decision-making, support all decisions of the full Commission.</a:t>
            </a:r>
          </a:p>
          <a:p>
            <a:pPr eaLnBrk="1" hangingPunct="1">
              <a:lnSpc>
                <a:spcPct val="90000"/>
              </a:lnSpc>
            </a:pPr>
            <a:r>
              <a:rPr lang="en-US" altLang="en-US" dirty="0" smtClean="0">
                <a:cs typeface="Arial" charset="0"/>
              </a:rPr>
              <a:t>Assume leadership roles in all Commission activities.</a:t>
            </a:r>
          </a:p>
          <a:p>
            <a:pPr eaLnBrk="1" hangingPunct="1">
              <a:lnSpc>
                <a:spcPct val="90000"/>
              </a:lnSpc>
            </a:pPr>
            <a:r>
              <a:rPr lang="en-US" altLang="en-US" dirty="0" smtClean="0">
                <a:ea typeface="MS Mincho" pitchFamily="49" charset="-128"/>
              </a:rPr>
              <a:t>Represent the Governmental Agency in a professional manner to members of the public and to private enterprise</a:t>
            </a:r>
            <a:r>
              <a:rPr lang="en-US" altLang="en-US" dirty="0" smtClean="0">
                <a:cs typeface="Arial" charset="0"/>
              </a:rPr>
              <a:t> </a:t>
            </a:r>
          </a:p>
          <a:p>
            <a:pPr eaLnBrk="1" hangingPunct="1">
              <a:lnSpc>
                <a:spcPct val="90000"/>
              </a:lnSpc>
            </a:pPr>
            <a:endParaRPr lang="en-US" altLang="en-US" sz="2800" dirty="0" smtClean="0">
              <a:latin typeface="Courier New" pitchFamily="49" charset="0"/>
              <a:cs typeface="Courier New" pitchFamily="49" charset="0"/>
            </a:endParaRPr>
          </a:p>
          <a:p>
            <a:pPr eaLnBrk="1" hangingPunct="1">
              <a:lnSpc>
                <a:spcPct val="90000"/>
              </a:lnSpc>
            </a:pPr>
            <a:endParaRPr lang="en-US" altLang="en-US" sz="2800" dirty="0" smtClean="0"/>
          </a:p>
        </p:txBody>
      </p:sp>
      <p:sp>
        <p:nvSpPr>
          <p:cNvPr id="107524" name="Date Placeholder 1"/>
          <p:cNvSpPr>
            <a:spLocks noGrp="1"/>
          </p:cNvSpPr>
          <p:nvPr>
            <p:ph type="dt" sz="quarter" idx="10"/>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8FC8FF68-3C7F-4770-A511-720826010421}" type="datetime1">
              <a:rPr lang="en-US" altLang="en-US" smtClean="0"/>
              <a:pPr/>
              <a:t>4/28/2023</a:t>
            </a:fld>
            <a:endParaRPr lang="en-US" altLang="en-US" smtClean="0"/>
          </a:p>
        </p:txBody>
      </p:sp>
    </p:spTree>
    <p:extLst>
      <p:ext uri="{BB962C8B-B14F-4D97-AF65-F5344CB8AC3E}">
        <p14:creationId xmlns:p14="http://schemas.microsoft.com/office/powerpoint/2010/main" val="1721910126"/>
      </p:ext>
    </p:extLst>
  </p:cSld>
  <p:clrMapOvr>
    <a:masterClrMapping/>
  </p:clrMapOvr>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Grp="1" noChangeArrowheads="1"/>
          </p:cNvSpPr>
          <p:nvPr>
            <p:ph type="title"/>
          </p:nvPr>
        </p:nvSpPr>
        <p:spPr/>
        <p:txBody>
          <a:bodyPr/>
          <a:lstStyle/>
          <a:p>
            <a:pPr eaLnBrk="1" hangingPunct="1"/>
            <a:r>
              <a:rPr lang="en-US" altLang="en-US" sz="3600" smtClean="0"/>
              <a:t>UNDERSTANDING YOUR RESPONSIBILITIES</a:t>
            </a:r>
          </a:p>
        </p:txBody>
      </p:sp>
      <p:sp>
        <p:nvSpPr>
          <p:cNvPr id="109571" name="Rectangle 3"/>
          <p:cNvSpPr>
            <a:spLocks noGrp="1" noChangeArrowheads="1"/>
          </p:cNvSpPr>
          <p:nvPr>
            <p:ph idx="1"/>
          </p:nvPr>
        </p:nvSpPr>
        <p:spPr>
          <a:xfrm>
            <a:off x="762000" y="1295400"/>
            <a:ext cx="7453312" cy="4208462"/>
          </a:xfrm>
        </p:spPr>
        <p:txBody>
          <a:bodyPr/>
          <a:lstStyle/>
          <a:p>
            <a:pPr eaLnBrk="1" hangingPunct="1"/>
            <a:r>
              <a:rPr lang="en-US" altLang="en-US" dirty="0" smtClean="0"/>
              <a:t>Responsibilities of a Planning </a:t>
            </a:r>
            <a:r>
              <a:rPr lang="en-US" altLang="en-US" dirty="0"/>
              <a:t>o</a:t>
            </a:r>
            <a:r>
              <a:rPr lang="en-US" altLang="en-US" dirty="0" smtClean="0"/>
              <a:t>r </a:t>
            </a:r>
            <a:r>
              <a:rPr lang="en-US" altLang="en-US" dirty="0" smtClean="0"/>
              <a:t>Zoning Commission go beyond the enabling ordinance of the </a:t>
            </a:r>
            <a:r>
              <a:rPr lang="en-US" altLang="en-US" dirty="0" smtClean="0">
                <a:ea typeface="MS Mincho" pitchFamily="49" charset="-128"/>
              </a:rPr>
              <a:t>Governmental </a:t>
            </a:r>
            <a:r>
              <a:rPr lang="en-US" altLang="en-US" dirty="0" smtClean="0">
                <a:ea typeface="MS Mincho" pitchFamily="49" charset="-128"/>
              </a:rPr>
              <a:t>Agency</a:t>
            </a:r>
            <a:endParaRPr lang="en-US" altLang="en-US" dirty="0" smtClean="0"/>
          </a:p>
          <a:p>
            <a:pPr lvl="1"/>
            <a:r>
              <a:rPr lang="en-US" altLang="en-US" sz="3200" dirty="0" smtClean="0"/>
              <a:t>Statutory </a:t>
            </a:r>
            <a:r>
              <a:rPr lang="en-US" altLang="en-US" sz="3200" dirty="0" smtClean="0"/>
              <a:t>Law</a:t>
            </a:r>
            <a:endParaRPr lang="en-US" altLang="en-US" sz="3200" dirty="0" smtClean="0"/>
          </a:p>
          <a:p>
            <a:pPr lvl="1"/>
            <a:r>
              <a:rPr lang="en-US" altLang="en-US" sz="3200" dirty="0" smtClean="0"/>
              <a:t>Case </a:t>
            </a:r>
            <a:r>
              <a:rPr lang="en-US" altLang="en-US" sz="3200" dirty="0" smtClean="0"/>
              <a:t>Law</a:t>
            </a:r>
            <a:endParaRPr lang="en-US" altLang="en-US" sz="3200" dirty="0" smtClean="0"/>
          </a:p>
        </p:txBody>
      </p:sp>
      <p:sp>
        <p:nvSpPr>
          <p:cNvPr id="109572" name="Date Placeholder 1"/>
          <p:cNvSpPr>
            <a:spLocks noGrp="1"/>
          </p:cNvSpPr>
          <p:nvPr>
            <p:ph type="dt" sz="quarter" idx="10"/>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0DF6D083-012A-44CD-8239-A3D5C407AC0F}" type="datetime1">
              <a:rPr lang="en-US" altLang="en-US" smtClean="0"/>
              <a:pPr/>
              <a:t>4/28/2023</a:t>
            </a:fld>
            <a:endParaRPr lang="en-US" altLang="en-US" smtClean="0"/>
          </a:p>
        </p:txBody>
      </p:sp>
    </p:spTree>
    <p:extLst>
      <p:ext uri="{BB962C8B-B14F-4D97-AF65-F5344CB8AC3E}">
        <p14:creationId xmlns:p14="http://schemas.microsoft.com/office/powerpoint/2010/main" val="407266187"/>
      </p:ext>
    </p:extLst>
  </p:cSld>
  <p:clrMapOvr>
    <a:masterClrMapping/>
  </p:clrMapOvr>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1866900"/>
            <a:ext cx="7772400" cy="1420813"/>
          </a:xfrm>
        </p:spPr>
        <p:txBody>
          <a:bodyPr>
            <a:normAutofit/>
          </a:bodyPr>
          <a:lstStyle/>
          <a:p>
            <a:pPr eaLnBrk="1" hangingPunct="1">
              <a:defRPr/>
            </a:pPr>
            <a:r>
              <a:rPr lang="en-US" sz="5400"/>
              <a:t>Ethics and Public Service</a:t>
            </a:r>
          </a:p>
        </p:txBody>
      </p:sp>
      <p:sp>
        <p:nvSpPr>
          <p:cNvPr id="111619" name="Rectangle 3"/>
          <p:cNvSpPr>
            <a:spLocks noGrp="1" noChangeArrowheads="1"/>
          </p:cNvSpPr>
          <p:nvPr>
            <p:ph type="subTitle" idx="1"/>
          </p:nvPr>
        </p:nvSpPr>
        <p:spPr>
          <a:xfrm>
            <a:off x="1371600" y="3581400"/>
            <a:ext cx="6400800" cy="1981200"/>
          </a:xfrm>
        </p:spPr>
        <p:txBody>
          <a:bodyPr/>
          <a:lstStyle/>
          <a:p>
            <a:pPr eaLnBrk="1" hangingPunct="1">
              <a:lnSpc>
                <a:spcPct val="90000"/>
              </a:lnSpc>
            </a:pPr>
            <a:endParaRPr lang="en-US" altLang="en-US" sz="4400" b="1" smtClean="0"/>
          </a:p>
          <a:p>
            <a:pPr eaLnBrk="1" hangingPunct="1">
              <a:lnSpc>
                <a:spcPct val="90000"/>
              </a:lnSpc>
            </a:pPr>
            <a:endParaRPr lang="en-US" altLang="en-US" sz="4400" smtClean="0"/>
          </a:p>
          <a:p>
            <a:pPr eaLnBrk="1" hangingPunct="1">
              <a:lnSpc>
                <a:spcPct val="90000"/>
              </a:lnSpc>
            </a:pPr>
            <a:endParaRPr lang="en-US" altLang="en-US" smtClean="0"/>
          </a:p>
        </p:txBody>
      </p:sp>
      <p:sp>
        <p:nvSpPr>
          <p:cNvPr id="111620" name="Date Placeholder 1"/>
          <p:cNvSpPr>
            <a:spLocks noGrp="1"/>
          </p:cNvSpPr>
          <p:nvPr>
            <p:ph type="dt" sz="quarter" idx="10"/>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AF7267ED-3470-4DF7-B4F9-002A3C8904CC}" type="datetime1">
              <a:rPr lang="en-US" altLang="en-US" smtClean="0"/>
              <a:pPr/>
              <a:t>4/28/2023</a:t>
            </a:fld>
            <a:endParaRPr lang="en-US" altLang="en-US" smtClean="0"/>
          </a:p>
        </p:txBody>
      </p:sp>
    </p:spTree>
    <p:extLst>
      <p:ext uri="{BB962C8B-B14F-4D97-AF65-F5344CB8AC3E}">
        <p14:creationId xmlns:p14="http://schemas.microsoft.com/office/powerpoint/2010/main" val="881486593"/>
      </p:ext>
    </p:extLst>
  </p:cSld>
  <p:clrMapOvr>
    <a:masterClrMapping/>
  </p:clrMapOvr>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Grp="1" noChangeArrowheads="1"/>
          </p:cNvSpPr>
          <p:nvPr>
            <p:ph type="title"/>
          </p:nvPr>
        </p:nvSpPr>
        <p:spPr>
          <a:xfrm>
            <a:off x="381000" y="609600"/>
            <a:ext cx="8382000" cy="1143000"/>
          </a:xfrm>
        </p:spPr>
        <p:txBody>
          <a:bodyPr/>
          <a:lstStyle/>
          <a:p>
            <a:pPr eaLnBrk="1" hangingPunct="1"/>
            <a:r>
              <a:rPr lang="en-US" altLang="en-US" dirty="0" smtClean="0"/>
              <a:t>Public </a:t>
            </a:r>
            <a:r>
              <a:rPr lang="en-US" altLang="en-US" dirty="0" smtClean="0"/>
              <a:t>Service-Ethics </a:t>
            </a:r>
            <a:r>
              <a:rPr lang="en-US" altLang="en-US" dirty="0" smtClean="0"/>
              <a:t>is Different</a:t>
            </a:r>
          </a:p>
        </p:txBody>
      </p:sp>
      <p:sp>
        <p:nvSpPr>
          <p:cNvPr id="8195" name="Rectangle 3"/>
          <p:cNvSpPr>
            <a:spLocks noGrp="1" noChangeArrowheads="1"/>
          </p:cNvSpPr>
          <p:nvPr>
            <p:ph type="body" sz="half" idx="1"/>
          </p:nvPr>
        </p:nvSpPr>
        <p:spPr>
          <a:xfrm>
            <a:off x="1143000" y="1524000"/>
            <a:ext cx="6888162" cy="4114800"/>
          </a:xfrm>
        </p:spPr>
        <p:txBody>
          <a:bodyPr>
            <a:normAutofit fontScale="92500" lnSpcReduction="10000"/>
          </a:bodyPr>
          <a:lstStyle/>
          <a:p>
            <a:pPr eaLnBrk="1" hangingPunct="1">
              <a:defRPr/>
            </a:pPr>
            <a:endParaRPr lang="en-US" sz="1600" dirty="0" smtClean="0"/>
          </a:p>
          <a:p>
            <a:pPr eaLnBrk="1" hangingPunct="1">
              <a:defRPr/>
            </a:pPr>
            <a:r>
              <a:rPr lang="en-US" dirty="0" smtClean="0"/>
              <a:t>Laws play a bigger role.</a:t>
            </a:r>
          </a:p>
          <a:p>
            <a:pPr eaLnBrk="1" hangingPunct="1">
              <a:defRPr/>
            </a:pPr>
            <a:endParaRPr lang="en-US" sz="2000" dirty="0" smtClean="0"/>
          </a:p>
          <a:p>
            <a:pPr eaLnBrk="1" hangingPunct="1">
              <a:defRPr/>
            </a:pPr>
            <a:r>
              <a:rPr lang="en-US" dirty="0" smtClean="0"/>
              <a:t>Perception is as </a:t>
            </a:r>
          </a:p>
          <a:p>
            <a:pPr eaLnBrk="1" hangingPunct="1">
              <a:buFont typeface="Wingdings" pitchFamily="2" charset="2"/>
              <a:buNone/>
              <a:defRPr/>
            </a:pPr>
            <a:r>
              <a:rPr lang="en-US" dirty="0" smtClean="0"/>
              <a:t>    important as reality.</a:t>
            </a:r>
          </a:p>
          <a:p>
            <a:pPr eaLnBrk="1" hangingPunct="1">
              <a:buFont typeface="Wingdings" charset="2"/>
              <a:buNone/>
              <a:defRPr/>
            </a:pPr>
            <a:endParaRPr lang="en-US" sz="2000" dirty="0" smtClean="0"/>
          </a:p>
          <a:p>
            <a:pPr eaLnBrk="1" hangingPunct="1">
              <a:defRPr/>
            </a:pPr>
            <a:r>
              <a:rPr lang="en-US" dirty="0" smtClean="0"/>
              <a:t>Key concept: decision-</a:t>
            </a:r>
          </a:p>
          <a:p>
            <a:pPr eaLnBrk="1" hangingPunct="1">
              <a:buFont typeface="Wingdings" pitchFamily="2" charset="2"/>
              <a:buNone/>
              <a:defRPr/>
            </a:pPr>
            <a:r>
              <a:rPr lang="en-US" dirty="0" smtClean="0"/>
              <a:t>    making in in the public’s </a:t>
            </a:r>
          </a:p>
          <a:p>
            <a:pPr eaLnBrk="1" hangingPunct="1">
              <a:buFont typeface="Wingdings" pitchFamily="2" charset="2"/>
              <a:buNone/>
              <a:defRPr/>
            </a:pPr>
            <a:r>
              <a:rPr lang="en-US" dirty="0" smtClean="0"/>
              <a:t>    interest.</a:t>
            </a:r>
          </a:p>
        </p:txBody>
      </p:sp>
      <p:sp>
        <p:nvSpPr>
          <p:cNvPr id="112645" name="Date Placeholder 1"/>
          <p:cNvSpPr>
            <a:spLocks noGrp="1"/>
          </p:cNvSpPr>
          <p:nvPr>
            <p:ph type="dt" sz="quarter" idx="10"/>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1276F4F1-F184-4940-9537-DEEA27AD7DE1}" type="datetime1">
              <a:rPr lang="en-US" altLang="en-US" smtClean="0"/>
              <a:pPr/>
              <a:t>4/28/2023</a:t>
            </a:fld>
            <a:endParaRPr lang="en-US" altLang="en-US" smtClean="0"/>
          </a:p>
        </p:txBody>
      </p:sp>
    </p:spTree>
    <p:extLst>
      <p:ext uri="{BB962C8B-B14F-4D97-AF65-F5344CB8AC3E}">
        <p14:creationId xmlns:p14="http://schemas.microsoft.com/office/powerpoint/2010/main" val="1810806351"/>
      </p:ext>
    </p:extLst>
  </p:cSld>
  <p:clrMapOvr>
    <a:masterClrMapping/>
  </p:clrMapOvr>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p:cNvSpPr>
            <a:spLocks noGrp="1" noChangeArrowheads="1"/>
          </p:cNvSpPr>
          <p:nvPr>
            <p:ph type="title"/>
          </p:nvPr>
        </p:nvSpPr>
        <p:spPr/>
        <p:txBody>
          <a:bodyPr/>
          <a:lstStyle/>
          <a:p>
            <a:pPr eaLnBrk="1" hangingPunct="1"/>
            <a:r>
              <a:rPr lang="en-US" altLang="en-US" sz="3200" smtClean="0"/>
              <a:t>The Importance of Public Perception</a:t>
            </a:r>
          </a:p>
        </p:txBody>
      </p:sp>
      <p:sp>
        <p:nvSpPr>
          <p:cNvPr id="113667" name="Rectangle 3"/>
          <p:cNvSpPr>
            <a:spLocks noGrp="1" noChangeArrowheads="1"/>
          </p:cNvSpPr>
          <p:nvPr>
            <p:ph idx="1"/>
          </p:nvPr>
        </p:nvSpPr>
        <p:spPr>
          <a:xfrm>
            <a:off x="685800" y="1295400"/>
            <a:ext cx="7481887" cy="4994275"/>
          </a:xfrm>
        </p:spPr>
        <p:txBody>
          <a:bodyPr>
            <a:normAutofit lnSpcReduction="10000"/>
          </a:bodyPr>
          <a:lstStyle/>
          <a:p>
            <a:pPr eaLnBrk="1" hangingPunct="1"/>
            <a:r>
              <a:rPr lang="en-US" altLang="en-US" dirty="0" smtClean="0"/>
              <a:t>Your actions may be absolutely right, but the public may still question your motives.</a:t>
            </a:r>
          </a:p>
          <a:p>
            <a:pPr eaLnBrk="1" hangingPunct="1"/>
            <a:r>
              <a:rPr lang="en-US" altLang="en-US" dirty="0" smtClean="0"/>
              <a:t>Public service is about:</a:t>
            </a:r>
          </a:p>
          <a:p>
            <a:pPr lvl="1" eaLnBrk="1" hangingPunct="1"/>
            <a:r>
              <a:rPr lang="en-US" altLang="en-US" dirty="0" smtClean="0"/>
              <a:t>Doing the right thing; AND</a:t>
            </a:r>
          </a:p>
          <a:p>
            <a:pPr lvl="1" eaLnBrk="1" hangingPunct="1"/>
            <a:r>
              <a:rPr lang="en-US" altLang="en-US" dirty="0" smtClean="0"/>
              <a:t>The public’s confidence that indeed the right thing has been done.</a:t>
            </a:r>
          </a:p>
          <a:p>
            <a:pPr eaLnBrk="1" hangingPunct="1"/>
            <a:r>
              <a:rPr lang="en-US" altLang="en-US" dirty="0" smtClean="0"/>
              <a:t>But, not doing the right thing because the public’s perception may be negative has its own pitfalls.</a:t>
            </a:r>
          </a:p>
        </p:txBody>
      </p:sp>
      <p:sp>
        <p:nvSpPr>
          <p:cNvPr id="113668" name="Date Placeholder 1"/>
          <p:cNvSpPr>
            <a:spLocks noGrp="1"/>
          </p:cNvSpPr>
          <p:nvPr>
            <p:ph type="dt" sz="quarter" idx="10"/>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CDD412D8-3A8A-43F0-879C-82680735758C}" type="datetime1">
              <a:rPr lang="en-US" altLang="en-US" smtClean="0"/>
              <a:pPr/>
              <a:t>4/28/2023</a:t>
            </a:fld>
            <a:endParaRPr lang="en-US" altLang="en-US" smtClean="0"/>
          </a:p>
        </p:txBody>
      </p:sp>
    </p:spTree>
    <p:extLst>
      <p:ext uri="{BB962C8B-B14F-4D97-AF65-F5344CB8AC3E}">
        <p14:creationId xmlns:p14="http://schemas.microsoft.com/office/powerpoint/2010/main" val="1449638032"/>
      </p:ext>
    </p:extLst>
  </p:cSld>
  <p:clrMapOvr>
    <a:masterClrMapping/>
  </p:clrMapOvr>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p:cNvSpPr>
            <a:spLocks noGrp="1" noChangeArrowheads="1"/>
          </p:cNvSpPr>
          <p:nvPr>
            <p:ph type="title"/>
          </p:nvPr>
        </p:nvSpPr>
        <p:spPr>
          <a:xfrm>
            <a:off x="685800" y="533400"/>
            <a:ext cx="7772400" cy="1143000"/>
          </a:xfrm>
        </p:spPr>
        <p:txBody>
          <a:bodyPr/>
          <a:lstStyle/>
          <a:p>
            <a:pPr eaLnBrk="1" hangingPunct="1"/>
            <a:r>
              <a:rPr lang="en-US" altLang="en-US" smtClean="0"/>
              <a:t>Ethics Laws</a:t>
            </a:r>
          </a:p>
        </p:txBody>
      </p:sp>
      <p:sp>
        <p:nvSpPr>
          <p:cNvPr id="115715" name="Rectangle 3"/>
          <p:cNvSpPr>
            <a:spLocks noGrp="1" noChangeArrowheads="1"/>
          </p:cNvSpPr>
          <p:nvPr>
            <p:ph type="body" sz="half" idx="1"/>
          </p:nvPr>
        </p:nvSpPr>
        <p:spPr>
          <a:xfrm>
            <a:off x="1189038" y="2257425"/>
            <a:ext cx="6902450" cy="3082925"/>
          </a:xfrm>
        </p:spPr>
        <p:txBody>
          <a:bodyPr/>
          <a:lstStyle/>
          <a:p>
            <a:pPr eaLnBrk="1" hangingPunct="1">
              <a:lnSpc>
                <a:spcPct val="90000"/>
              </a:lnSpc>
            </a:pPr>
            <a:endParaRPr lang="en-US" altLang="en-US" sz="2000" dirty="0" smtClean="0"/>
          </a:p>
          <a:p>
            <a:pPr eaLnBrk="1" hangingPunct="1">
              <a:lnSpc>
                <a:spcPct val="90000"/>
              </a:lnSpc>
            </a:pPr>
            <a:r>
              <a:rPr lang="en-US" altLang="en-US" sz="3600" dirty="0" smtClean="0"/>
              <a:t>Law = Minimum standards</a:t>
            </a:r>
          </a:p>
          <a:p>
            <a:pPr eaLnBrk="1" hangingPunct="1">
              <a:lnSpc>
                <a:spcPct val="90000"/>
              </a:lnSpc>
            </a:pPr>
            <a:endParaRPr lang="en-US" altLang="en-US" sz="2000" dirty="0" smtClean="0"/>
          </a:p>
          <a:p>
            <a:pPr lvl="1">
              <a:lnSpc>
                <a:spcPct val="90000"/>
              </a:lnSpc>
            </a:pPr>
            <a:r>
              <a:rPr lang="en-US" altLang="en-US" dirty="0" smtClean="0"/>
              <a:t>What we </a:t>
            </a:r>
            <a:r>
              <a:rPr lang="en-US" altLang="en-US" i="1" dirty="0" smtClean="0"/>
              <a:t>must</a:t>
            </a:r>
            <a:r>
              <a:rPr lang="en-US" altLang="en-US" dirty="0" smtClean="0"/>
              <a:t> do</a:t>
            </a:r>
          </a:p>
          <a:p>
            <a:pPr eaLnBrk="1" hangingPunct="1">
              <a:lnSpc>
                <a:spcPct val="90000"/>
              </a:lnSpc>
            </a:pPr>
            <a:endParaRPr lang="en-US" altLang="en-US" sz="2000" dirty="0" smtClean="0"/>
          </a:p>
          <a:p>
            <a:pPr eaLnBrk="1" hangingPunct="1">
              <a:lnSpc>
                <a:spcPct val="90000"/>
              </a:lnSpc>
            </a:pPr>
            <a:r>
              <a:rPr lang="en-US" altLang="en-US" sz="3600" dirty="0" smtClean="0"/>
              <a:t>Ethics is what we </a:t>
            </a:r>
            <a:r>
              <a:rPr lang="en-US" altLang="en-US" sz="3600" i="1" dirty="0" smtClean="0"/>
              <a:t>ought </a:t>
            </a:r>
            <a:r>
              <a:rPr lang="en-US" altLang="en-US" sz="3600" dirty="0" smtClean="0"/>
              <a:t>to do</a:t>
            </a:r>
          </a:p>
          <a:p>
            <a:pPr lvl="1" eaLnBrk="1" hangingPunct="1">
              <a:lnSpc>
                <a:spcPct val="90000"/>
              </a:lnSpc>
              <a:buFont typeface="Wingdings" pitchFamily="2" charset="2"/>
              <a:buNone/>
            </a:pPr>
            <a:endParaRPr lang="en-US" altLang="en-US" sz="3200" dirty="0" smtClean="0"/>
          </a:p>
          <a:p>
            <a:pPr eaLnBrk="1" hangingPunct="1">
              <a:lnSpc>
                <a:spcPct val="90000"/>
              </a:lnSpc>
            </a:pPr>
            <a:endParaRPr lang="en-US" altLang="en-US" dirty="0" smtClean="0"/>
          </a:p>
        </p:txBody>
      </p:sp>
      <p:sp>
        <p:nvSpPr>
          <p:cNvPr id="115716" name="Date Placeholder 1"/>
          <p:cNvSpPr>
            <a:spLocks noGrp="1"/>
          </p:cNvSpPr>
          <p:nvPr>
            <p:ph type="dt" sz="quarter" idx="10"/>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2FDC6641-3290-49BD-89B5-687F5C34D014}" type="datetime1">
              <a:rPr lang="en-US" altLang="en-US" smtClean="0"/>
              <a:pPr/>
              <a:t>4/28/2023</a:t>
            </a:fld>
            <a:endParaRPr lang="en-US" altLang="en-US" smtClean="0"/>
          </a:p>
        </p:txBody>
      </p:sp>
    </p:spTree>
    <p:extLst>
      <p:ext uri="{BB962C8B-B14F-4D97-AF65-F5344CB8AC3E}">
        <p14:creationId xmlns:p14="http://schemas.microsoft.com/office/powerpoint/2010/main" val="534563389"/>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Rectangle 2"/>
          <p:cNvSpPr>
            <a:spLocks noGrp="1" noChangeArrowheads="1"/>
          </p:cNvSpPr>
          <p:nvPr>
            <p:ph type="ctrTitle"/>
          </p:nvPr>
        </p:nvSpPr>
        <p:spPr>
          <a:xfrm>
            <a:off x="304800" y="228600"/>
            <a:ext cx="8534400" cy="1066800"/>
          </a:xfrm>
        </p:spPr>
        <p:txBody>
          <a:bodyPr rtlCol="0">
            <a:normAutofit/>
          </a:bodyPr>
          <a:lstStyle/>
          <a:p>
            <a:pPr eaLnBrk="1" fontAlgn="auto" hangingPunct="1">
              <a:spcAft>
                <a:spcPts val="0"/>
              </a:spcAft>
              <a:defRPr/>
            </a:pPr>
            <a:r>
              <a:rPr lang="en-US" altLang="en-US" cap="all" dirty="0" smtClean="0">
                <a:latin typeface="Arial Black" pitchFamily="34" charset="0"/>
              </a:rPr>
              <a:t>ESTABLISHED AUTHORITY</a:t>
            </a:r>
            <a:endParaRPr lang="en-US" altLang="en-US" dirty="0" smtClean="0">
              <a:latin typeface="Arial Black" pitchFamily="34" charset="0"/>
            </a:endParaRPr>
          </a:p>
        </p:txBody>
      </p:sp>
      <p:sp>
        <p:nvSpPr>
          <p:cNvPr id="21507" name="Text Box 9"/>
          <p:cNvSpPr txBox="1">
            <a:spLocks noChangeArrowheads="1"/>
          </p:cNvSpPr>
          <p:nvPr/>
        </p:nvSpPr>
        <p:spPr bwMode="auto">
          <a:xfrm>
            <a:off x="457200" y="1152525"/>
            <a:ext cx="6858000" cy="5248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2000">
                <a:ea typeface="MS PGothic" pitchFamily="34" charset="-128"/>
              </a:rPr>
              <a:t>New York City – 1915-1916 </a:t>
            </a:r>
          </a:p>
          <a:p>
            <a:pPr eaLnBrk="1" hangingPunct="1">
              <a:spcBef>
                <a:spcPct val="50000"/>
              </a:spcBef>
            </a:pPr>
            <a:r>
              <a:rPr lang="en-US" altLang="en-US" sz="2000">
                <a:ea typeface="MS PGothic" pitchFamily="34" charset="-128"/>
              </a:rPr>
              <a:t>Construction of The Equitable Building</a:t>
            </a:r>
          </a:p>
          <a:p>
            <a:pPr eaLnBrk="1" hangingPunct="1"/>
            <a:r>
              <a:rPr lang="en-US" altLang="en-US" sz="2000">
                <a:ea typeface="MS PGothic" pitchFamily="34" charset="-128"/>
              </a:rPr>
              <a:t>36-story dual tower office complex</a:t>
            </a:r>
          </a:p>
          <a:p>
            <a:pPr eaLnBrk="1" hangingPunct="1"/>
            <a:r>
              <a:rPr lang="en-US" altLang="en-US" sz="2000">
                <a:ea typeface="MS PGothic" pitchFamily="34" charset="-128"/>
              </a:rPr>
              <a:t> - 1.2 million square feet of floor area </a:t>
            </a:r>
          </a:p>
          <a:p>
            <a:pPr eaLnBrk="1" hangingPunct="1"/>
            <a:r>
              <a:rPr lang="en-US" altLang="en-US" sz="2000">
                <a:ea typeface="MS PGothic" pitchFamily="34" charset="-128"/>
              </a:rPr>
              <a:t> - immediately adjacent to the public sidewalk</a:t>
            </a:r>
          </a:p>
          <a:p>
            <a:pPr eaLnBrk="1" hangingPunct="1"/>
            <a:r>
              <a:rPr lang="en-US" altLang="en-US" sz="2000">
                <a:ea typeface="MS PGothic" pitchFamily="34" charset="-128"/>
              </a:rPr>
              <a:t> - cast a 7-acre shadow on the</a:t>
            </a:r>
          </a:p>
          <a:p>
            <a:pPr eaLnBrk="1" hangingPunct="1"/>
            <a:r>
              <a:rPr lang="en-US" altLang="en-US" sz="2000">
                <a:ea typeface="MS PGothic" pitchFamily="34" charset="-128"/>
              </a:rPr>
              <a:t>   surrounding streets and properties</a:t>
            </a:r>
            <a:r>
              <a:rPr lang="en-US" altLang="en-US" sz="1000">
                <a:ea typeface="MS PGothic" pitchFamily="34" charset="-128"/>
              </a:rPr>
              <a:t>  </a:t>
            </a:r>
          </a:p>
          <a:p>
            <a:pPr eaLnBrk="1" hangingPunct="1">
              <a:spcBef>
                <a:spcPct val="50000"/>
              </a:spcBef>
            </a:pPr>
            <a:r>
              <a:rPr lang="en-US" altLang="en-US" sz="2000">
                <a:ea typeface="MS PGothic" pitchFamily="34" charset="-128"/>
              </a:rPr>
              <a:t>Resulted in adoption of </a:t>
            </a:r>
            <a:r>
              <a:rPr lang="en-US" altLang="en-US" sz="2000" i="1">
                <a:ea typeface="MS PGothic" pitchFamily="34" charset="-128"/>
              </a:rPr>
              <a:t>The Standard State Zoning Enabling Act</a:t>
            </a:r>
          </a:p>
          <a:p>
            <a:pPr algn="r" eaLnBrk="1" hangingPunct="1">
              <a:spcBef>
                <a:spcPct val="50000"/>
              </a:spcBef>
            </a:pPr>
            <a:r>
              <a:rPr lang="en-US" altLang="en-US" sz="1200" i="1">
                <a:ea typeface="MS PGothic" pitchFamily="34" charset="-128"/>
              </a:rPr>
              <a:t>– Dept. of Commerce 1921</a:t>
            </a:r>
          </a:p>
          <a:p>
            <a:pPr eaLnBrk="1" hangingPunct="1">
              <a:spcBef>
                <a:spcPct val="50000"/>
              </a:spcBef>
              <a:buFontTx/>
              <a:buChar char="•"/>
            </a:pPr>
            <a:r>
              <a:rPr lang="en-US" altLang="en-US">
                <a:ea typeface="MS PGothic" pitchFamily="34" charset="-128"/>
              </a:rPr>
              <a:t>laid basic foundation for modern land use development controls</a:t>
            </a:r>
          </a:p>
          <a:p>
            <a:pPr eaLnBrk="1" hangingPunct="1">
              <a:spcBef>
                <a:spcPct val="50000"/>
              </a:spcBef>
              <a:buFontTx/>
              <a:buChar char="•"/>
            </a:pPr>
            <a:r>
              <a:rPr lang="en-US" altLang="en-US">
                <a:ea typeface="MS PGothic" pitchFamily="34" charset="-128"/>
              </a:rPr>
              <a:t>placed limits on height, volume and position of buildings within cities</a:t>
            </a:r>
          </a:p>
          <a:p>
            <a:pPr eaLnBrk="1" hangingPunct="1">
              <a:spcBef>
                <a:spcPct val="50000"/>
              </a:spcBef>
              <a:buFontTx/>
              <a:buChar char="•"/>
            </a:pPr>
            <a:r>
              <a:rPr lang="en-US" altLang="en-US">
                <a:ea typeface="MS PGothic" pitchFamily="34" charset="-128"/>
              </a:rPr>
              <a:t>was quickly accepted as the blueprint for urban development throughout the country</a:t>
            </a:r>
          </a:p>
        </p:txBody>
      </p:sp>
    </p:spTree>
    <p:extLst>
      <p:ext uri="{BB962C8B-B14F-4D97-AF65-F5344CB8AC3E}">
        <p14:creationId xmlns:p14="http://schemas.microsoft.com/office/powerpoint/2010/main" val="549720699"/>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rtlCol="0">
            <a:normAutofit/>
          </a:bodyPr>
          <a:lstStyle/>
          <a:p>
            <a:pPr eaLnBrk="1" fontAlgn="auto" hangingPunct="1">
              <a:spcAft>
                <a:spcPts val="0"/>
              </a:spcAft>
              <a:defRPr/>
            </a:pPr>
            <a:r>
              <a:rPr lang="en-US" dirty="0" smtClean="0"/>
              <a:t>Thinking</a:t>
            </a:r>
            <a:r>
              <a:rPr lang="en-US" dirty="0" smtClean="0">
                <a:latin typeface="Tahoma" charset="0"/>
              </a:rPr>
              <a:t> </a:t>
            </a:r>
            <a:r>
              <a:rPr lang="en-US" dirty="0" smtClean="0">
                <a:latin typeface="+mn-lt"/>
              </a:rPr>
              <a:t>Beyond Ethics Laws</a:t>
            </a:r>
          </a:p>
        </p:txBody>
      </p:sp>
      <p:sp>
        <p:nvSpPr>
          <p:cNvPr id="10243" name="Rectangle 3"/>
          <p:cNvSpPr>
            <a:spLocks noGrp="1" noChangeArrowheads="1"/>
          </p:cNvSpPr>
          <p:nvPr>
            <p:ph type="body" sz="half" idx="1"/>
          </p:nvPr>
        </p:nvSpPr>
        <p:spPr>
          <a:xfrm>
            <a:off x="875983" y="1524000"/>
            <a:ext cx="7475537" cy="3729038"/>
          </a:xfrm>
        </p:spPr>
        <p:txBody>
          <a:bodyPr>
            <a:normAutofit/>
          </a:bodyPr>
          <a:lstStyle/>
          <a:p>
            <a:pPr marL="461963" indent="-461963" eaLnBrk="1" hangingPunct="1">
              <a:lnSpc>
                <a:spcPct val="90000"/>
              </a:lnSpc>
              <a:tabLst>
                <a:tab pos="461963" algn="l"/>
              </a:tabLst>
              <a:defRPr/>
            </a:pPr>
            <a:endParaRPr lang="en-US" sz="2800" dirty="0">
              <a:latin typeface="Tahoma" charset="0"/>
              <a:ea typeface="MS PGothic" charset="0"/>
            </a:endParaRPr>
          </a:p>
          <a:p>
            <a:pPr marL="461963" indent="-461963" eaLnBrk="1" hangingPunct="1">
              <a:lnSpc>
                <a:spcPct val="90000"/>
              </a:lnSpc>
              <a:tabLst>
                <a:tab pos="461963" algn="l"/>
              </a:tabLst>
              <a:defRPr/>
            </a:pPr>
            <a:r>
              <a:rPr lang="en-US" sz="2800" dirty="0">
                <a:latin typeface="+mj-lt"/>
                <a:ea typeface="MS PGothic" charset="0"/>
                <a:cs typeface="Times New Roman" charset="0"/>
              </a:rPr>
              <a:t>Law is only a starting point for analysis</a:t>
            </a:r>
            <a:r>
              <a:rPr lang="en-US" sz="2800" dirty="0" smtClean="0">
                <a:latin typeface="+mj-lt"/>
                <a:ea typeface="MS PGothic" charset="0"/>
                <a:cs typeface="Times New Roman" charset="0"/>
              </a:rPr>
              <a:t>.</a:t>
            </a:r>
          </a:p>
          <a:p>
            <a:pPr marL="461963" indent="-461963" eaLnBrk="1" hangingPunct="1">
              <a:lnSpc>
                <a:spcPct val="90000"/>
              </a:lnSpc>
              <a:tabLst>
                <a:tab pos="461963" algn="l"/>
              </a:tabLst>
              <a:defRPr/>
            </a:pPr>
            <a:r>
              <a:rPr lang="en-US" sz="2800" dirty="0" smtClean="0">
                <a:latin typeface="+mj-lt"/>
                <a:ea typeface="MS PGothic" charset="0"/>
                <a:cs typeface="Times New Roman" charset="0"/>
              </a:rPr>
              <a:t>Laws are the minimum, essential requirements that maintain social order.</a:t>
            </a:r>
            <a:endParaRPr lang="en-US" sz="2800" dirty="0">
              <a:latin typeface="+mj-lt"/>
              <a:ea typeface="MS PGothic" charset="0"/>
              <a:cs typeface="Times New Roman" charset="0"/>
            </a:endParaRPr>
          </a:p>
          <a:p>
            <a:pPr marL="461963" indent="-461963" eaLnBrk="1" hangingPunct="1">
              <a:lnSpc>
                <a:spcPct val="90000"/>
              </a:lnSpc>
              <a:tabLst>
                <a:tab pos="461963" algn="l"/>
              </a:tabLst>
              <a:defRPr/>
            </a:pPr>
            <a:r>
              <a:rPr lang="en-US" sz="2800" dirty="0" smtClean="0">
                <a:latin typeface="+mj-lt"/>
                <a:ea typeface="MS PGothic" charset="0"/>
                <a:cs typeface="Times New Roman" charset="0"/>
              </a:rPr>
              <a:t>Laws are attractive because they are written down</a:t>
            </a:r>
            <a:endParaRPr lang="en-US" sz="2800" dirty="0">
              <a:latin typeface="+mj-lt"/>
              <a:ea typeface="MS PGothic" charset="0"/>
              <a:cs typeface="Times New Roman" charset="0"/>
            </a:endParaRPr>
          </a:p>
          <a:p>
            <a:pPr marL="461963" indent="-461963" eaLnBrk="1" hangingPunct="1">
              <a:lnSpc>
                <a:spcPct val="90000"/>
              </a:lnSpc>
              <a:tabLst>
                <a:tab pos="461963" algn="l"/>
              </a:tabLst>
              <a:defRPr/>
            </a:pPr>
            <a:r>
              <a:rPr lang="en-US" sz="2800" dirty="0">
                <a:latin typeface="+mj-lt"/>
                <a:ea typeface="MS PGothic" charset="0"/>
                <a:cs typeface="Times New Roman" charset="0"/>
              </a:rPr>
              <a:t>Just because it</a:t>
            </a:r>
            <a:r>
              <a:rPr lang="ja-JP" altLang="en-US" sz="2800" dirty="0">
                <a:latin typeface="+mj-lt"/>
                <a:ea typeface="MS PGothic" charset="0"/>
                <a:cs typeface="Times New Roman" charset="0"/>
              </a:rPr>
              <a:t>’</a:t>
            </a:r>
            <a:r>
              <a:rPr lang="en-US" altLang="ja-JP" sz="2800" dirty="0">
                <a:latin typeface="+mj-lt"/>
                <a:ea typeface="MS PGothic" charset="0"/>
                <a:cs typeface="Times New Roman" charset="0"/>
              </a:rPr>
              <a:t>s legal, </a:t>
            </a:r>
            <a:r>
              <a:rPr lang="en-US" altLang="ja-JP" sz="2800" dirty="0" smtClean="0">
                <a:latin typeface="+mj-lt"/>
                <a:ea typeface="MS PGothic" charset="0"/>
                <a:cs typeface="Times New Roman" charset="0"/>
              </a:rPr>
              <a:t>does not </a:t>
            </a:r>
            <a:r>
              <a:rPr lang="en-US" altLang="ja-JP" sz="2800" dirty="0">
                <a:latin typeface="+mj-lt"/>
                <a:ea typeface="MS PGothic" charset="0"/>
                <a:cs typeface="Times New Roman" charset="0"/>
              </a:rPr>
              <a:t>mean it is ethical (or public will perceive it to be so).</a:t>
            </a:r>
            <a:endParaRPr lang="en-US" altLang="ja-JP" sz="2800" b="1" i="1" dirty="0">
              <a:latin typeface="+mj-lt"/>
              <a:ea typeface="MS PGothic" charset="0"/>
            </a:endParaRPr>
          </a:p>
          <a:p>
            <a:pPr marL="461963" indent="-461963" eaLnBrk="1" hangingPunct="1">
              <a:lnSpc>
                <a:spcPct val="90000"/>
              </a:lnSpc>
              <a:buClr>
                <a:schemeClr val="bg2"/>
              </a:buClr>
              <a:tabLst>
                <a:tab pos="461963" algn="l"/>
              </a:tabLst>
              <a:defRPr/>
            </a:pPr>
            <a:endParaRPr lang="en-US" sz="1700" dirty="0">
              <a:latin typeface="Tahoma" charset="0"/>
              <a:ea typeface="MS PGothic" charset="0"/>
              <a:cs typeface="Times New Roman" charset="0"/>
            </a:endParaRPr>
          </a:p>
        </p:txBody>
      </p:sp>
      <p:sp>
        <p:nvSpPr>
          <p:cNvPr id="116740" name="Text Box 4"/>
          <p:cNvSpPr txBox="1">
            <a:spLocks noChangeArrowheads="1"/>
          </p:cNvSpPr>
          <p:nvPr/>
        </p:nvSpPr>
        <p:spPr bwMode="auto">
          <a:xfrm>
            <a:off x="5943600" y="2209800"/>
            <a:ext cx="2438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endParaRPr lang="en-US" altLang="en-US" sz="2400">
              <a:latin typeface="Times New Roman" pitchFamily="18" charset="0"/>
              <a:ea typeface="MS PGothic" pitchFamily="34" charset="-128"/>
            </a:endParaRPr>
          </a:p>
        </p:txBody>
      </p:sp>
      <p:sp>
        <p:nvSpPr>
          <p:cNvPr id="116741" name="Date Placeholder 1"/>
          <p:cNvSpPr>
            <a:spLocks noGrp="1"/>
          </p:cNvSpPr>
          <p:nvPr>
            <p:ph type="dt" sz="quarter" idx="10"/>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00266C1C-45A3-42C6-8418-02F8B95C4153}" type="datetime1">
              <a:rPr lang="en-US" altLang="en-US" smtClean="0"/>
              <a:pPr/>
              <a:t>4/28/2023</a:t>
            </a:fld>
            <a:endParaRPr lang="en-US" altLang="en-US" smtClean="0"/>
          </a:p>
        </p:txBody>
      </p:sp>
    </p:spTree>
    <p:extLst>
      <p:ext uri="{BB962C8B-B14F-4D97-AF65-F5344CB8AC3E}">
        <p14:creationId xmlns:p14="http://schemas.microsoft.com/office/powerpoint/2010/main" val="315151616"/>
      </p:ext>
    </p:extLst>
  </p:cSld>
  <p:clrMapOvr>
    <a:masterClrMapping/>
  </p:clrMapOvr>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Title 4"/>
          <p:cNvSpPr>
            <a:spLocks noGrp="1"/>
          </p:cNvSpPr>
          <p:nvPr>
            <p:ph type="title"/>
          </p:nvPr>
        </p:nvSpPr>
        <p:spPr/>
        <p:txBody>
          <a:bodyPr/>
          <a:lstStyle/>
          <a:p>
            <a:pPr eaLnBrk="1" hangingPunct="1"/>
            <a:r>
              <a:rPr lang="en-US" altLang="en-US" dirty="0" smtClean="0"/>
              <a:t>Beyond Ethics Laws</a:t>
            </a:r>
          </a:p>
        </p:txBody>
      </p:sp>
      <p:sp>
        <p:nvSpPr>
          <p:cNvPr id="117763" name="Content Placeholder 5"/>
          <p:cNvSpPr>
            <a:spLocks noGrp="1"/>
          </p:cNvSpPr>
          <p:nvPr>
            <p:ph idx="1"/>
          </p:nvPr>
        </p:nvSpPr>
        <p:spPr>
          <a:xfrm>
            <a:off x="457200" y="1447800"/>
            <a:ext cx="8229600" cy="4525963"/>
          </a:xfrm>
        </p:spPr>
        <p:txBody>
          <a:bodyPr/>
          <a:lstStyle/>
          <a:p>
            <a:pPr eaLnBrk="1" hangingPunct="1"/>
            <a:r>
              <a:rPr lang="en-US" altLang="en-US" dirty="0" smtClean="0"/>
              <a:t>Conforming to a minimum standard is hardly an accomplishment.</a:t>
            </a:r>
          </a:p>
          <a:p>
            <a:pPr eaLnBrk="1" hangingPunct="1"/>
            <a:r>
              <a:rPr lang="en-US" altLang="en-US" dirty="0" smtClean="0"/>
              <a:t>Laws are poor substitutes for Ethical Awareness</a:t>
            </a:r>
          </a:p>
          <a:p>
            <a:pPr lvl="1" eaLnBrk="1" hangingPunct="1"/>
            <a:r>
              <a:rPr lang="en-US" altLang="en-US" dirty="0" smtClean="0"/>
              <a:t>Impossible to codify all aspects of “acting ethically”</a:t>
            </a:r>
          </a:p>
          <a:p>
            <a:pPr lvl="1" eaLnBrk="1" hangingPunct="1"/>
            <a:r>
              <a:rPr lang="en-US" altLang="en-US" dirty="0" smtClean="0"/>
              <a:t>It is possible to satisfy the letter of the law and still actin a manner that is considered to be “unethical”</a:t>
            </a:r>
          </a:p>
        </p:txBody>
      </p:sp>
      <p:sp>
        <p:nvSpPr>
          <p:cNvPr id="117764" name="Date Placeholder 1"/>
          <p:cNvSpPr>
            <a:spLocks noGrp="1"/>
          </p:cNvSpPr>
          <p:nvPr>
            <p:ph type="dt" sz="quarter" idx="10"/>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AD834C11-3D89-4E79-9162-501F8FF9C999}" type="datetime1">
              <a:rPr lang="en-US" altLang="en-US" smtClean="0"/>
              <a:pPr/>
              <a:t>4/28/2023</a:t>
            </a:fld>
            <a:endParaRPr lang="en-US" altLang="en-US" smtClean="0"/>
          </a:p>
        </p:txBody>
      </p:sp>
    </p:spTree>
    <p:extLst>
      <p:ext uri="{BB962C8B-B14F-4D97-AF65-F5344CB8AC3E}">
        <p14:creationId xmlns:p14="http://schemas.microsoft.com/office/powerpoint/2010/main" val="469484825"/>
      </p:ext>
    </p:extLst>
  </p:cSld>
  <p:clrMapOvr>
    <a:masterClrMapping/>
  </p:clrMapOvr>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Title 1"/>
          <p:cNvSpPr>
            <a:spLocks noGrp="1"/>
          </p:cNvSpPr>
          <p:nvPr>
            <p:ph type="title"/>
          </p:nvPr>
        </p:nvSpPr>
        <p:spPr/>
        <p:txBody>
          <a:bodyPr/>
          <a:lstStyle/>
          <a:p>
            <a:pPr eaLnBrk="1" hangingPunct="1"/>
            <a:r>
              <a:rPr lang="en-US" altLang="en-US" smtClean="0"/>
              <a:t>The Ladder of Morality</a:t>
            </a:r>
          </a:p>
        </p:txBody>
      </p:sp>
      <p:sp>
        <p:nvSpPr>
          <p:cNvPr id="3" name="Content Placeholder 2"/>
          <p:cNvSpPr>
            <a:spLocks noGrp="1"/>
          </p:cNvSpPr>
          <p:nvPr>
            <p:ph idx="1"/>
          </p:nvPr>
        </p:nvSpPr>
        <p:spPr/>
        <p:txBody>
          <a:bodyPr>
            <a:normAutofit lnSpcReduction="10000"/>
          </a:bodyPr>
          <a:lstStyle/>
          <a:p>
            <a:pPr eaLnBrk="1" hangingPunct="1">
              <a:defRPr/>
            </a:pPr>
            <a:r>
              <a:rPr lang="en-US" dirty="0"/>
              <a:t>Moral conduct—the highest standards of conduct as guided by universal </a:t>
            </a:r>
            <a:r>
              <a:rPr lang="en-US" dirty="0" smtClean="0"/>
              <a:t>principles</a:t>
            </a:r>
            <a:endParaRPr lang="en-US" dirty="0"/>
          </a:p>
          <a:p>
            <a:pPr eaLnBrk="1" hangingPunct="1">
              <a:defRPr/>
            </a:pPr>
            <a:r>
              <a:rPr lang="en-US" dirty="0"/>
              <a:t>Values—the bridge between morals and ethics. They are personal and adaptable.</a:t>
            </a:r>
          </a:p>
          <a:p>
            <a:pPr eaLnBrk="1" hangingPunct="1">
              <a:defRPr/>
            </a:pPr>
            <a:r>
              <a:rPr lang="en-US" dirty="0"/>
              <a:t>Ethical standards—conduct established by a group of people in the same  workplace or profession.</a:t>
            </a:r>
          </a:p>
          <a:p>
            <a:pPr eaLnBrk="1" hangingPunct="1">
              <a:defRPr/>
            </a:pPr>
            <a:r>
              <a:rPr lang="en-US" dirty="0" smtClean="0"/>
              <a:t>Laws—minimal standards that set forth the outer boundaries of accepted conduct.</a:t>
            </a:r>
          </a:p>
        </p:txBody>
      </p:sp>
      <p:sp>
        <p:nvSpPr>
          <p:cNvPr id="118788" name="Date Placeholder 3"/>
          <p:cNvSpPr>
            <a:spLocks noGrp="1"/>
          </p:cNvSpPr>
          <p:nvPr>
            <p:ph type="dt" sz="quarter" idx="10"/>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835EE412-D616-4F83-A029-AFCBEE6DF83E}" type="datetime1">
              <a:rPr lang="en-US" altLang="en-US" smtClean="0"/>
              <a:pPr/>
              <a:t>4/28/2023</a:t>
            </a:fld>
            <a:endParaRPr lang="en-US" altLang="en-US" smtClean="0"/>
          </a:p>
        </p:txBody>
      </p:sp>
    </p:spTree>
    <p:extLst>
      <p:ext uri="{BB962C8B-B14F-4D97-AF65-F5344CB8AC3E}">
        <p14:creationId xmlns:p14="http://schemas.microsoft.com/office/powerpoint/2010/main" val="2111811322"/>
      </p:ext>
    </p:extLst>
  </p:cSld>
  <p:clrMapOvr>
    <a:masterClrMapping/>
  </p:clrMapOvr>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p:cNvSpPr>
            <a:spLocks noGrp="1" noChangeArrowheads="1"/>
          </p:cNvSpPr>
          <p:nvPr>
            <p:ph type="title"/>
          </p:nvPr>
        </p:nvSpPr>
        <p:spPr/>
        <p:txBody>
          <a:bodyPr/>
          <a:lstStyle/>
          <a:p>
            <a:pPr eaLnBrk="1" hangingPunct="1"/>
            <a:r>
              <a:rPr lang="en-US" altLang="en-US" smtClean="0"/>
              <a:t>Ethics = Values</a:t>
            </a:r>
          </a:p>
        </p:txBody>
      </p:sp>
      <p:sp>
        <p:nvSpPr>
          <p:cNvPr id="22531" name="Rectangle 3"/>
          <p:cNvSpPr>
            <a:spLocks noGrp="1" noChangeArrowheads="1"/>
          </p:cNvSpPr>
          <p:nvPr>
            <p:ph idx="1"/>
          </p:nvPr>
        </p:nvSpPr>
        <p:spPr>
          <a:xfrm>
            <a:off x="1219200" y="1295400"/>
            <a:ext cx="6794500" cy="3962400"/>
          </a:xfrm>
        </p:spPr>
        <p:txBody>
          <a:bodyPr>
            <a:normAutofit fontScale="92500" lnSpcReduction="10000"/>
          </a:bodyPr>
          <a:lstStyle/>
          <a:p>
            <a:pPr eaLnBrk="1" hangingPunct="1">
              <a:lnSpc>
                <a:spcPct val="90000"/>
              </a:lnSpc>
              <a:defRPr/>
            </a:pPr>
            <a:r>
              <a:rPr lang="en-US" sz="3600" dirty="0"/>
              <a:t>Six universal ethical values:</a:t>
            </a:r>
          </a:p>
          <a:p>
            <a:pPr lvl="1" eaLnBrk="1" hangingPunct="1">
              <a:lnSpc>
                <a:spcPct val="90000"/>
              </a:lnSpc>
              <a:defRPr/>
            </a:pPr>
            <a:r>
              <a:rPr lang="en-US" sz="3200" dirty="0"/>
              <a:t>Trustworthiness</a:t>
            </a:r>
          </a:p>
          <a:p>
            <a:pPr lvl="1" eaLnBrk="1" hangingPunct="1">
              <a:lnSpc>
                <a:spcPct val="90000"/>
              </a:lnSpc>
              <a:defRPr/>
            </a:pPr>
            <a:r>
              <a:rPr lang="en-US" sz="3200" dirty="0"/>
              <a:t>Loyalty</a:t>
            </a:r>
          </a:p>
          <a:p>
            <a:pPr lvl="1" eaLnBrk="1" hangingPunct="1">
              <a:lnSpc>
                <a:spcPct val="90000"/>
              </a:lnSpc>
              <a:defRPr/>
            </a:pPr>
            <a:r>
              <a:rPr lang="en-US" sz="3200" dirty="0"/>
              <a:t>Responsibility</a:t>
            </a:r>
            <a:endParaRPr lang="en-US" sz="3200" dirty="0">
              <a:solidFill>
                <a:schemeClr val="bg2"/>
              </a:solidFill>
            </a:endParaRPr>
          </a:p>
          <a:p>
            <a:pPr lvl="1" eaLnBrk="1" hangingPunct="1">
              <a:lnSpc>
                <a:spcPct val="90000"/>
              </a:lnSpc>
              <a:defRPr/>
            </a:pPr>
            <a:r>
              <a:rPr lang="en-US" sz="3200" dirty="0"/>
              <a:t>Respect</a:t>
            </a:r>
          </a:p>
          <a:p>
            <a:pPr lvl="1" eaLnBrk="1" hangingPunct="1">
              <a:lnSpc>
                <a:spcPct val="90000"/>
              </a:lnSpc>
              <a:defRPr/>
            </a:pPr>
            <a:r>
              <a:rPr lang="en-US" sz="3200" dirty="0"/>
              <a:t>Fairness</a:t>
            </a:r>
          </a:p>
          <a:p>
            <a:pPr lvl="1" eaLnBrk="1" hangingPunct="1">
              <a:lnSpc>
                <a:spcPct val="90000"/>
              </a:lnSpc>
              <a:defRPr/>
            </a:pPr>
            <a:r>
              <a:rPr lang="en-US" sz="3200" dirty="0"/>
              <a:t>Compassion</a:t>
            </a:r>
          </a:p>
          <a:p>
            <a:pPr algn="r" eaLnBrk="1" hangingPunct="1">
              <a:lnSpc>
                <a:spcPct val="90000"/>
              </a:lnSpc>
              <a:buFont typeface="Wingdings" charset="2"/>
              <a:buNone/>
              <a:defRPr/>
            </a:pPr>
            <a:r>
              <a:rPr lang="en-US" i="1" dirty="0"/>
              <a:t>Source: Institute for Global Ethics</a:t>
            </a:r>
          </a:p>
        </p:txBody>
      </p:sp>
      <p:sp>
        <p:nvSpPr>
          <p:cNvPr id="122884" name="Date Placeholder 1"/>
          <p:cNvSpPr>
            <a:spLocks noGrp="1"/>
          </p:cNvSpPr>
          <p:nvPr>
            <p:ph type="dt" sz="quarter" idx="10"/>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2D8BEE8D-17B5-456A-8698-FD7F701E29A9}" type="datetime1">
              <a:rPr lang="en-US" altLang="en-US" smtClean="0"/>
              <a:pPr/>
              <a:t>4/28/2023</a:t>
            </a:fld>
            <a:endParaRPr lang="en-US" altLang="en-US" smtClean="0"/>
          </a:p>
        </p:txBody>
      </p:sp>
    </p:spTree>
    <p:extLst>
      <p:ext uri="{BB962C8B-B14F-4D97-AF65-F5344CB8AC3E}">
        <p14:creationId xmlns:p14="http://schemas.microsoft.com/office/powerpoint/2010/main" val="389570120"/>
      </p:ext>
    </p:extLst>
  </p:cSld>
  <p:clrMapOvr>
    <a:masterClrMapping/>
  </p:clrMapOvr>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p:cNvSpPr>
            <a:spLocks noGrp="1" noChangeArrowheads="1"/>
          </p:cNvSpPr>
          <p:nvPr>
            <p:ph type="title"/>
          </p:nvPr>
        </p:nvSpPr>
        <p:spPr/>
        <p:txBody>
          <a:bodyPr/>
          <a:lstStyle/>
          <a:p>
            <a:pPr eaLnBrk="1" hangingPunct="1"/>
            <a:r>
              <a:rPr lang="en-US" altLang="en-US" smtClean="0"/>
              <a:t>Trustworthiness</a:t>
            </a:r>
          </a:p>
        </p:txBody>
      </p:sp>
      <p:sp>
        <p:nvSpPr>
          <p:cNvPr id="123907" name="Rectangle 3"/>
          <p:cNvSpPr>
            <a:spLocks noGrp="1" noChangeArrowheads="1"/>
          </p:cNvSpPr>
          <p:nvPr>
            <p:ph sz="half" idx="1"/>
          </p:nvPr>
        </p:nvSpPr>
        <p:spPr/>
        <p:txBody>
          <a:bodyPr/>
          <a:lstStyle/>
          <a:p>
            <a:pPr eaLnBrk="1" hangingPunct="1"/>
            <a:r>
              <a:rPr lang="en-US" altLang="en-US" smtClean="0"/>
              <a:t>I remember that my role is first and foremost to serve the community.</a:t>
            </a:r>
          </a:p>
          <a:p>
            <a:pPr eaLnBrk="1" hangingPunct="1"/>
            <a:r>
              <a:rPr lang="en-US" altLang="en-US" smtClean="0"/>
              <a:t>I am truthful with the public and others.</a:t>
            </a:r>
          </a:p>
          <a:p>
            <a:pPr eaLnBrk="1" hangingPunct="1"/>
            <a:r>
              <a:rPr lang="en-US" altLang="en-US" smtClean="0"/>
              <a:t>I do not use my position for personal gain.</a:t>
            </a:r>
          </a:p>
          <a:p>
            <a:pPr eaLnBrk="1" hangingPunct="1"/>
            <a:endParaRPr lang="en-US" altLang="en-US" smtClean="0"/>
          </a:p>
        </p:txBody>
      </p:sp>
      <p:sp>
        <p:nvSpPr>
          <p:cNvPr id="123908" name="Rectangle 4"/>
          <p:cNvSpPr>
            <a:spLocks noGrp="1" noChangeArrowheads="1"/>
          </p:cNvSpPr>
          <p:nvPr>
            <p:ph sz="half" idx="2"/>
          </p:nvPr>
        </p:nvSpPr>
        <p:spPr/>
        <p:txBody>
          <a:bodyPr/>
          <a:lstStyle/>
          <a:p>
            <a:pPr eaLnBrk="1" hangingPunct="1"/>
            <a:r>
              <a:rPr lang="en-US" altLang="en-US" sz="2400" smtClean="0"/>
              <a:t>I avoid actions that would cause the public to question whether my decisions are based on personal interests instead of the public’s interests.</a:t>
            </a:r>
          </a:p>
          <a:p>
            <a:pPr eaLnBrk="1" hangingPunct="1"/>
            <a:r>
              <a:rPr lang="en-US" altLang="en-US" sz="2400" smtClean="0"/>
              <a:t>I do not knowingly use false or inaccurate information to support my position.</a:t>
            </a:r>
          </a:p>
        </p:txBody>
      </p:sp>
      <p:sp>
        <p:nvSpPr>
          <p:cNvPr id="123909" name="Date Placeholder 1"/>
          <p:cNvSpPr>
            <a:spLocks noGrp="1"/>
          </p:cNvSpPr>
          <p:nvPr>
            <p:ph type="dt" sz="quarter" idx="10"/>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C52AA169-9B4F-4A8F-BEA5-69CA6019CC30}" type="datetime1">
              <a:rPr lang="en-US" altLang="en-US" smtClean="0"/>
              <a:pPr/>
              <a:t>4/28/2023</a:t>
            </a:fld>
            <a:endParaRPr lang="en-US" altLang="en-US" smtClean="0"/>
          </a:p>
        </p:txBody>
      </p:sp>
    </p:spTree>
    <p:extLst>
      <p:ext uri="{BB962C8B-B14F-4D97-AF65-F5344CB8AC3E}">
        <p14:creationId xmlns:p14="http://schemas.microsoft.com/office/powerpoint/2010/main" val="3576411034"/>
      </p:ext>
    </p:extLst>
  </p:cSld>
  <p:clrMapOvr>
    <a:masterClrMapping/>
  </p:clrMapOvr>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Grp="1" noChangeArrowheads="1"/>
          </p:cNvSpPr>
          <p:nvPr>
            <p:ph type="title"/>
          </p:nvPr>
        </p:nvSpPr>
        <p:spPr/>
        <p:txBody>
          <a:bodyPr/>
          <a:lstStyle/>
          <a:p>
            <a:pPr eaLnBrk="1" hangingPunct="1"/>
            <a:r>
              <a:rPr lang="en-US" altLang="en-US" smtClean="0"/>
              <a:t>Loyalty</a:t>
            </a:r>
          </a:p>
        </p:txBody>
      </p:sp>
      <p:sp>
        <p:nvSpPr>
          <p:cNvPr id="124931" name="Rectangle 3"/>
          <p:cNvSpPr>
            <a:spLocks noGrp="1" noChangeArrowheads="1"/>
          </p:cNvSpPr>
          <p:nvPr>
            <p:ph sz="half" idx="1"/>
          </p:nvPr>
        </p:nvSpPr>
        <p:spPr/>
        <p:txBody>
          <a:bodyPr/>
          <a:lstStyle/>
          <a:p>
            <a:pPr eaLnBrk="1" hangingPunct="1"/>
            <a:r>
              <a:rPr lang="en-US" altLang="en-US" smtClean="0"/>
              <a:t>I safeguard confidential information.</a:t>
            </a:r>
          </a:p>
          <a:p>
            <a:pPr eaLnBrk="1" hangingPunct="1"/>
            <a:r>
              <a:rPr lang="en-US" altLang="en-US" smtClean="0"/>
              <a:t>I put loyalty to the public’s interests above personal loyalties.</a:t>
            </a:r>
          </a:p>
        </p:txBody>
      </p:sp>
      <p:sp>
        <p:nvSpPr>
          <p:cNvPr id="124932" name="Rectangle 4"/>
          <p:cNvSpPr>
            <a:spLocks noGrp="1" noChangeArrowheads="1"/>
          </p:cNvSpPr>
          <p:nvPr>
            <p:ph sz="half" idx="2"/>
          </p:nvPr>
        </p:nvSpPr>
        <p:spPr/>
        <p:txBody>
          <a:bodyPr/>
          <a:lstStyle/>
          <a:p>
            <a:pPr eaLnBrk="1" hangingPunct="1"/>
            <a:r>
              <a:rPr lang="en-US" altLang="en-US" smtClean="0"/>
              <a:t>I don’t oppose final decisions once they have been made by the decision makers except through internal lines of communication.</a:t>
            </a:r>
          </a:p>
          <a:p>
            <a:pPr eaLnBrk="1" hangingPunct="1"/>
            <a:endParaRPr lang="en-US" altLang="en-US" smtClean="0"/>
          </a:p>
        </p:txBody>
      </p:sp>
      <p:sp>
        <p:nvSpPr>
          <p:cNvPr id="124933" name="Date Placeholder 1"/>
          <p:cNvSpPr>
            <a:spLocks noGrp="1"/>
          </p:cNvSpPr>
          <p:nvPr>
            <p:ph type="dt" sz="quarter" idx="10"/>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33DA1838-C375-4F12-9AB9-425E45EF3300}" type="datetime1">
              <a:rPr lang="en-US" altLang="en-US" smtClean="0"/>
              <a:pPr/>
              <a:t>4/28/2023</a:t>
            </a:fld>
            <a:endParaRPr lang="en-US" altLang="en-US" smtClean="0"/>
          </a:p>
        </p:txBody>
      </p:sp>
    </p:spTree>
    <p:extLst>
      <p:ext uri="{BB962C8B-B14F-4D97-AF65-F5344CB8AC3E}">
        <p14:creationId xmlns:p14="http://schemas.microsoft.com/office/powerpoint/2010/main" val="4185146413"/>
      </p:ext>
    </p:extLst>
  </p:cSld>
  <p:clrMapOvr>
    <a:masterClrMapping/>
  </p:clrMapOvr>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2"/>
          <p:cNvSpPr>
            <a:spLocks noGrp="1" noChangeArrowheads="1"/>
          </p:cNvSpPr>
          <p:nvPr>
            <p:ph type="title"/>
          </p:nvPr>
        </p:nvSpPr>
        <p:spPr/>
        <p:txBody>
          <a:bodyPr/>
          <a:lstStyle/>
          <a:p>
            <a:pPr eaLnBrk="1" hangingPunct="1"/>
            <a:r>
              <a:rPr lang="en-US" altLang="en-US" smtClean="0"/>
              <a:t>Responsibility</a:t>
            </a:r>
          </a:p>
        </p:txBody>
      </p:sp>
      <p:sp>
        <p:nvSpPr>
          <p:cNvPr id="125955" name="Rectangle 3"/>
          <p:cNvSpPr>
            <a:spLocks noGrp="1" noChangeArrowheads="1"/>
          </p:cNvSpPr>
          <p:nvPr>
            <p:ph sz="half" idx="1"/>
          </p:nvPr>
        </p:nvSpPr>
        <p:spPr/>
        <p:txBody>
          <a:bodyPr/>
          <a:lstStyle/>
          <a:p>
            <a:pPr eaLnBrk="1" hangingPunct="1"/>
            <a:r>
              <a:rPr lang="en-US" altLang="en-US" sz="2400" smtClean="0"/>
              <a:t>I promote the efficient use of municipal resources.</a:t>
            </a:r>
          </a:p>
          <a:p>
            <a:pPr eaLnBrk="1" hangingPunct="1"/>
            <a:r>
              <a:rPr lang="en-US" altLang="en-US" sz="2400" smtClean="0"/>
              <a:t>I do not use municipal resources for personal benefit.</a:t>
            </a:r>
          </a:p>
          <a:p>
            <a:pPr eaLnBrk="1" hangingPunct="1"/>
            <a:r>
              <a:rPr lang="en-US" altLang="en-US" sz="2400" smtClean="0"/>
              <a:t>I take responsibility for my own actions, even when it is uncomfortable to do so.</a:t>
            </a:r>
          </a:p>
        </p:txBody>
      </p:sp>
      <p:sp>
        <p:nvSpPr>
          <p:cNvPr id="125956" name="Rectangle 4"/>
          <p:cNvSpPr>
            <a:spLocks noGrp="1" noChangeArrowheads="1"/>
          </p:cNvSpPr>
          <p:nvPr>
            <p:ph sz="half" idx="2"/>
          </p:nvPr>
        </p:nvSpPr>
        <p:spPr/>
        <p:txBody>
          <a:bodyPr/>
          <a:lstStyle/>
          <a:p>
            <a:pPr eaLnBrk="1" hangingPunct="1"/>
            <a:r>
              <a:rPr lang="en-US" altLang="en-US" sz="2400" smtClean="0"/>
              <a:t>I do not use information that I acquire in my public capacity for personal advantage.</a:t>
            </a:r>
          </a:p>
          <a:p>
            <a:pPr eaLnBrk="1" hangingPunct="1"/>
            <a:r>
              <a:rPr lang="en-US" altLang="en-US" sz="2400" smtClean="0"/>
              <a:t>I disclose suspected instances of impropriety to the appropriate authorities, but I never make false charges.</a:t>
            </a:r>
          </a:p>
        </p:txBody>
      </p:sp>
      <p:sp>
        <p:nvSpPr>
          <p:cNvPr id="125957" name="Date Placeholder 1"/>
          <p:cNvSpPr>
            <a:spLocks noGrp="1"/>
          </p:cNvSpPr>
          <p:nvPr>
            <p:ph type="dt" sz="quarter" idx="10"/>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4AE0A0F0-E0FF-4774-95C5-2F0D945C7D0D}" type="datetime1">
              <a:rPr lang="en-US" altLang="en-US" smtClean="0"/>
              <a:pPr/>
              <a:t>4/28/2023</a:t>
            </a:fld>
            <a:endParaRPr lang="en-US" altLang="en-US" smtClean="0"/>
          </a:p>
        </p:txBody>
      </p:sp>
    </p:spTree>
    <p:extLst>
      <p:ext uri="{BB962C8B-B14F-4D97-AF65-F5344CB8AC3E}">
        <p14:creationId xmlns:p14="http://schemas.microsoft.com/office/powerpoint/2010/main" val="1777454322"/>
      </p:ext>
    </p:extLst>
  </p:cSld>
  <p:clrMapOvr>
    <a:masterClrMapping/>
  </p:clrMapOvr>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ChangeArrowheads="1"/>
          </p:cNvSpPr>
          <p:nvPr>
            <p:ph type="title"/>
          </p:nvPr>
        </p:nvSpPr>
        <p:spPr/>
        <p:txBody>
          <a:bodyPr/>
          <a:lstStyle/>
          <a:p>
            <a:pPr eaLnBrk="1" hangingPunct="1"/>
            <a:r>
              <a:rPr lang="en-US" altLang="en-US" smtClean="0"/>
              <a:t>Respect</a:t>
            </a:r>
          </a:p>
        </p:txBody>
      </p:sp>
      <p:sp>
        <p:nvSpPr>
          <p:cNvPr id="126979" name="Rectangle 3"/>
          <p:cNvSpPr>
            <a:spLocks noGrp="1" noChangeArrowheads="1"/>
          </p:cNvSpPr>
          <p:nvPr>
            <p:ph sz="half" idx="1"/>
          </p:nvPr>
        </p:nvSpPr>
        <p:spPr/>
        <p:txBody>
          <a:bodyPr/>
          <a:lstStyle/>
          <a:p>
            <a:pPr eaLnBrk="1" hangingPunct="1">
              <a:buSzTx/>
              <a:buFont typeface="Wingdings" pitchFamily="2" charset="2"/>
              <a:buChar char="§"/>
            </a:pPr>
            <a:r>
              <a:rPr lang="en-US" altLang="en-US" smtClean="0"/>
              <a:t>I treat elected officials, other staff and the public with courtesy, even when we disagree.</a:t>
            </a:r>
          </a:p>
          <a:p>
            <a:pPr eaLnBrk="1" hangingPunct="1">
              <a:buSzTx/>
              <a:buFont typeface="Wingdings" pitchFamily="2" charset="2"/>
              <a:buChar char="§"/>
            </a:pPr>
            <a:r>
              <a:rPr lang="en-US" altLang="en-US" smtClean="0"/>
              <a:t>I gain value from diverse opinions and build consensus.</a:t>
            </a:r>
          </a:p>
        </p:txBody>
      </p:sp>
      <p:sp>
        <p:nvSpPr>
          <p:cNvPr id="126980" name="Rectangle 4"/>
          <p:cNvSpPr>
            <a:spLocks noGrp="1" noChangeArrowheads="1"/>
          </p:cNvSpPr>
          <p:nvPr>
            <p:ph sz="half" idx="2"/>
          </p:nvPr>
        </p:nvSpPr>
        <p:spPr/>
        <p:txBody>
          <a:bodyPr/>
          <a:lstStyle/>
          <a:p>
            <a:pPr eaLnBrk="1" hangingPunct="1"/>
            <a:r>
              <a:rPr lang="en-US" altLang="en-US" smtClean="0"/>
              <a:t>I follow through on commitments, keep others informed and make timely responses.</a:t>
            </a:r>
          </a:p>
          <a:p>
            <a:pPr eaLnBrk="1" hangingPunct="1"/>
            <a:r>
              <a:rPr lang="en-US" altLang="en-US" smtClean="0"/>
              <a:t>I come to meetings and I come to them prepared.</a:t>
            </a:r>
          </a:p>
        </p:txBody>
      </p:sp>
      <p:sp>
        <p:nvSpPr>
          <p:cNvPr id="126981" name="Date Placeholder 1"/>
          <p:cNvSpPr>
            <a:spLocks noGrp="1"/>
          </p:cNvSpPr>
          <p:nvPr>
            <p:ph type="dt" sz="quarter" idx="10"/>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C03C8F3B-15B4-4378-826E-64017489826E}" type="datetime1">
              <a:rPr lang="en-US" altLang="en-US" smtClean="0"/>
              <a:pPr/>
              <a:t>4/28/2023</a:t>
            </a:fld>
            <a:endParaRPr lang="en-US" altLang="en-US" smtClean="0"/>
          </a:p>
        </p:txBody>
      </p:sp>
    </p:spTree>
    <p:extLst>
      <p:ext uri="{BB962C8B-B14F-4D97-AF65-F5344CB8AC3E}">
        <p14:creationId xmlns:p14="http://schemas.microsoft.com/office/powerpoint/2010/main" val="3072803894"/>
      </p:ext>
    </p:extLst>
  </p:cSld>
  <p:clrMapOvr>
    <a:masterClrMapping/>
  </p:clrMapOvr>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2"/>
          <p:cNvSpPr>
            <a:spLocks noGrp="1" noChangeArrowheads="1"/>
          </p:cNvSpPr>
          <p:nvPr>
            <p:ph type="title"/>
          </p:nvPr>
        </p:nvSpPr>
        <p:spPr/>
        <p:txBody>
          <a:bodyPr/>
          <a:lstStyle/>
          <a:p>
            <a:pPr eaLnBrk="1" hangingPunct="1"/>
            <a:r>
              <a:rPr lang="en-US" altLang="en-US" smtClean="0"/>
              <a:t>Fairness</a:t>
            </a:r>
          </a:p>
        </p:txBody>
      </p:sp>
      <p:sp>
        <p:nvSpPr>
          <p:cNvPr id="128003" name="Rectangle 3"/>
          <p:cNvSpPr>
            <a:spLocks noGrp="1" noChangeArrowheads="1"/>
          </p:cNvSpPr>
          <p:nvPr>
            <p:ph sz="half" idx="1"/>
          </p:nvPr>
        </p:nvSpPr>
        <p:spPr/>
        <p:txBody>
          <a:bodyPr/>
          <a:lstStyle/>
          <a:p>
            <a:pPr eaLnBrk="1" hangingPunct="1"/>
            <a:r>
              <a:rPr lang="en-US" altLang="en-US" smtClean="0"/>
              <a:t>I honor the laws and the public’s expectation that municipal policies will be applied consistently.</a:t>
            </a:r>
          </a:p>
          <a:p>
            <a:pPr eaLnBrk="1" hangingPunct="1"/>
            <a:r>
              <a:rPr lang="en-US" altLang="en-US" smtClean="0"/>
              <a:t>I promote equality and treat all people equitably.</a:t>
            </a:r>
          </a:p>
        </p:txBody>
      </p:sp>
      <p:sp>
        <p:nvSpPr>
          <p:cNvPr id="128004" name="Rectangle 4"/>
          <p:cNvSpPr>
            <a:spLocks noGrp="1" noChangeArrowheads="1"/>
          </p:cNvSpPr>
          <p:nvPr>
            <p:ph sz="half" idx="2"/>
          </p:nvPr>
        </p:nvSpPr>
        <p:spPr/>
        <p:txBody>
          <a:bodyPr/>
          <a:lstStyle/>
          <a:p>
            <a:pPr eaLnBrk="1" hangingPunct="1"/>
            <a:r>
              <a:rPr lang="en-US" altLang="en-US" smtClean="0"/>
              <a:t>I support the public’s right to know and promote meaningful public involvement.</a:t>
            </a:r>
          </a:p>
          <a:p>
            <a:pPr eaLnBrk="1" hangingPunct="1"/>
            <a:r>
              <a:rPr lang="en-US" altLang="en-US" smtClean="0"/>
              <a:t>I credit others</a:t>
            </a:r>
            <a:r>
              <a:rPr lang="ja-JP" altLang="en-US" smtClean="0">
                <a:ea typeface="MS PGothic" pitchFamily="34" charset="-128"/>
              </a:rPr>
              <a:t>’</a:t>
            </a:r>
            <a:r>
              <a:rPr lang="en-US" altLang="en-US" smtClean="0"/>
              <a:t> contributions in moving our community’s interests forward.</a:t>
            </a:r>
          </a:p>
        </p:txBody>
      </p:sp>
      <p:sp>
        <p:nvSpPr>
          <p:cNvPr id="128005" name="Date Placeholder 1"/>
          <p:cNvSpPr>
            <a:spLocks noGrp="1"/>
          </p:cNvSpPr>
          <p:nvPr>
            <p:ph type="dt" sz="quarter" idx="10"/>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3043F59A-7060-4960-9161-976308DA7FF2}" type="datetime1">
              <a:rPr lang="en-US" altLang="en-US" smtClean="0"/>
              <a:pPr/>
              <a:t>4/28/2023</a:t>
            </a:fld>
            <a:endParaRPr lang="en-US" altLang="en-US" smtClean="0"/>
          </a:p>
        </p:txBody>
      </p:sp>
    </p:spTree>
    <p:extLst>
      <p:ext uri="{BB962C8B-B14F-4D97-AF65-F5344CB8AC3E}">
        <p14:creationId xmlns:p14="http://schemas.microsoft.com/office/powerpoint/2010/main" val="3500479613"/>
      </p:ext>
    </p:extLst>
  </p:cSld>
  <p:clrMapOvr>
    <a:masterClrMapping/>
  </p:clrMapOvr>
  <p:transition/>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2"/>
          <p:cNvSpPr>
            <a:spLocks noGrp="1" noChangeArrowheads="1"/>
          </p:cNvSpPr>
          <p:nvPr>
            <p:ph type="title"/>
          </p:nvPr>
        </p:nvSpPr>
        <p:spPr/>
        <p:txBody>
          <a:bodyPr/>
          <a:lstStyle/>
          <a:p>
            <a:pPr eaLnBrk="1" hangingPunct="1"/>
            <a:r>
              <a:rPr lang="en-US" altLang="en-US" smtClean="0"/>
              <a:t>Compassion</a:t>
            </a:r>
          </a:p>
        </p:txBody>
      </p:sp>
      <p:sp>
        <p:nvSpPr>
          <p:cNvPr id="129027" name="Rectangle 3"/>
          <p:cNvSpPr>
            <a:spLocks noGrp="1" noChangeArrowheads="1"/>
          </p:cNvSpPr>
          <p:nvPr>
            <p:ph sz="half" idx="1"/>
          </p:nvPr>
        </p:nvSpPr>
        <p:spPr/>
        <p:txBody>
          <a:bodyPr/>
          <a:lstStyle/>
          <a:p>
            <a:pPr eaLnBrk="1" hangingPunct="1"/>
            <a:r>
              <a:rPr lang="en-US" altLang="en-US" sz="2400" smtClean="0"/>
              <a:t>I realize that some people are intimidated by the public process and try to make their interactions as stress-free as possible.</a:t>
            </a:r>
          </a:p>
          <a:p>
            <a:pPr eaLnBrk="1" hangingPunct="1"/>
            <a:r>
              <a:rPr lang="en-US" altLang="en-US" sz="2400" smtClean="0"/>
              <a:t>I recognize my responsibility to society’s less fortunate.</a:t>
            </a:r>
          </a:p>
        </p:txBody>
      </p:sp>
      <p:sp>
        <p:nvSpPr>
          <p:cNvPr id="129028" name="Rectangle 4"/>
          <p:cNvSpPr>
            <a:spLocks noGrp="1" noChangeArrowheads="1"/>
          </p:cNvSpPr>
          <p:nvPr>
            <p:ph sz="half" idx="2"/>
          </p:nvPr>
        </p:nvSpPr>
        <p:spPr/>
        <p:txBody>
          <a:bodyPr/>
          <a:lstStyle/>
          <a:p>
            <a:pPr eaLnBrk="1" hangingPunct="1"/>
            <a:r>
              <a:rPr lang="en-US" altLang="en-US" sz="2400" smtClean="0"/>
              <a:t>I consider appropriate exceptions to policies when there are unintended consequences or undue burdens.</a:t>
            </a:r>
          </a:p>
          <a:p>
            <a:pPr eaLnBrk="1" hangingPunct="1"/>
            <a:r>
              <a:rPr lang="en-US" altLang="en-US" sz="2400" smtClean="0"/>
              <a:t>I am attuned to, and care about, the needs and concerns of the public, officials and other staff members.</a:t>
            </a:r>
          </a:p>
        </p:txBody>
      </p:sp>
      <p:sp>
        <p:nvSpPr>
          <p:cNvPr id="129029" name="Date Placeholder 1"/>
          <p:cNvSpPr>
            <a:spLocks noGrp="1"/>
          </p:cNvSpPr>
          <p:nvPr>
            <p:ph type="dt" sz="quarter" idx="10"/>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3BAE2FE9-8717-465B-8AB7-AA17F73797BD}" type="datetime1">
              <a:rPr lang="en-US" altLang="en-US" smtClean="0"/>
              <a:pPr/>
              <a:t>4/28/2023</a:t>
            </a:fld>
            <a:endParaRPr lang="en-US" altLang="en-US" smtClean="0"/>
          </a:p>
        </p:txBody>
      </p:sp>
    </p:spTree>
    <p:extLst>
      <p:ext uri="{BB962C8B-B14F-4D97-AF65-F5344CB8AC3E}">
        <p14:creationId xmlns:p14="http://schemas.microsoft.com/office/powerpoint/2010/main" val="3127088854"/>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8" name="Rectangle 2"/>
          <p:cNvSpPr>
            <a:spLocks noGrp="1" noChangeArrowheads="1"/>
          </p:cNvSpPr>
          <p:nvPr>
            <p:ph type="ctrTitle"/>
          </p:nvPr>
        </p:nvSpPr>
        <p:spPr>
          <a:xfrm>
            <a:off x="228600" y="228600"/>
            <a:ext cx="8686800" cy="1066800"/>
          </a:xfrm>
        </p:spPr>
        <p:txBody>
          <a:bodyPr rtlCol="0">
            <a:normAutofit/>
          </a:bodyPr>
          <a:lstStyle/>
          <a:p>
            <a:pPr eaLnBrk="1" fontAlgn="auto" hangingPunct="1">
              <a:spcAft>
                <a:spcPts val="0"/>
              </a:spcAft>
              <a:defRPr/>
            </a:pPr>
            <a:r>
              <a:rPr lang="en-US" altLang="en-US" cap="all" dirty="0" smtClean="0">
                <a:latin typeface="Arial Black" pitchFamily="34" charset="0"/>
              </a:rPr>
              <a:t>ESTABLISHED AUTHORITY</a:t>
            </a:r>
            <a:endParaRPr lang="en-US" altLang="en-US" dirty="0" smtClean="0">
              <a:latin typeface="Arial Black" pitchFamily="34" charset="0"/>
            </a:endParaRPr>
          </a:p>
        </p:txBody>
      </p:sp>
      <p:sp>
        <p:nvSpPr>
          <p:cNvPr id="22531" name="Rectangle 3"/>
          <p:cNvSpPr>
            <a:spLocks noChangeArrowheads="1"/>
          </p:cNvSpPr>
          <p:nvPr/>
        </p:nvSpPr>
        <p:spPr bwMode="auto">
          <a:xfrm>
            <a:off x="762000" y="1143000"/>
            <a:ext cx="7696200" cy="533400"/>
          </a:xfrm>
          <a:prstGeom prst="rect">
            <a:avLst/>
          </a:prstGeom>
          <a:solidFill>
            <a:schemeClr val="bg1"/>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en-US" sz="2400" i="1">
                <a:ea typeface="MS PGothic" pitchFamily="34" charset="-128"/>
              </a:rPr>
              <a:t>Village of Euclid, Ohio vs. Ambler Realty Co. – 1926</a:t>
            </a:r>
            <a:endParaRPr lang="en-US" altLang="en-US" sz="2400">
              <a:ea typeface="MS PGothic" pitchFamily="34" charset="-128"/>
            </a:endParaRPr>
          </a:p>
        </p:txBody>
      </p:sp>
      <p:sp>
        <p:nvSpPr>
          <p:cNvPr id="22532" name="Text Box 5"/>
          <p:cNvSpPr txBox="1">
            <a:spLocks noChangeArrowheads="1"/>
          </p:cNvSpPr>
          <p:nvPr/>
        </p:nvSpPr>
        <p:spPr bwMode="auto">
          <a:xfrm>
            <a:off x="990600" y="1981200"/>
            <a:ext cx="7162800" cy="4246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dirty="0">
                <a:ea typeface="MS PGothic" pitchFamily="34" charset="-128"/>
              </a:rPr>
              <a:t>Lawsuit centered on whether or not the Village of Euclid, a suburb of the City of Cleveland, had the right to prevent industrial uses from being established within certain areas of the village through the adoption of their zoning ordinance</a:t>
            </a:r>
          </a:p>
          <a:p>
            <a:pPr lvl="1" eaLnBrk="1" hangingPunct="1">
              <a:spcBef>
                <a:spcPct val="50000"/>
              </a:spcBef>
              <a:buFontTx/>
              <a:buChar char="•"/>
            </a:pPr>
            <a:r>
              <a:rPr lang="en-US" altLang="en-US" dirty="0">
                <a:ea typeface="MS PGothic" pitchFamily="34" charset="-128"/>
              </a:rPr>
              <a:t>  68 acres of land owned by the Ambler Realty Company</a:t>
            </a:r>
          </a:p>
          <a:p>
            <a:pPr lvl="1" eaLnBrk="1" hangingPunct="1">
              <a:spcBef>
                <a:spcPct val="50000"/>
              </a:spcBef>
              <a:buFontTx/>
              <a:buChar char="•"/>
            </a:pPr>
            <a:r>
              <a:rPr lang="en-US" altLang="en-US" dirty="0">
                <a:ea typeface="MS PGothic" pitchFamily="34" charset="-128"/>
              </a:rPr>
              <a:t>  ordinance divided by the village into three use categories, as well as various height and area classifications</a:t>
            </a:r>
          </a:p>
          <a:p>
            <a:pPr lvl="1" eaLnBrk="1" hangingPunct="1">
              <a:spcBef>
                <a:spcPct val="50000"/>
              </a:spcBef>
              <a:buFontTx/>
              <a:buChar char="•"/>
            </a:pPr>
            <a:r>
              <a:rPr lang="en-US" altLang="en-US" dirty="0">
                <a:ea typeface="MS PGothic" pitchFamily="34" charset="-128"/>
              </a:rPr>
              <a:t>  Ambler sued the village, arguing that the village’s zoning ordinance had substantially reduced the value of their property by limiting its use</a:t>
            </a:r>
          </a:p>
          <a:p>
            <a:pPr lvl="1" eaLnBrk="1" hangingPunct="1">
              <a:spcBef>
                <a:spcPct val="50000"/>
              </a:spcBef>
              <a:buFontTx/>
              <a:buChar char="•"/>
            </a:pPr>
            <a:r>
              <a:rPr lang="en-US" altLang="en-US" dirty="0">
                <a:ea typeface="MS PGothic" pitchFamily="34" charset="-128"/>
              </a:rPr>
              <a:t>  they said it amounted to a taking of their property without just compensation, and it deprived them of their land-use rights without due process</a:t>
            </a:r>
          </a:p>
        </p:txBody>
      </p:sp>
    </p:spTree>
    <p:extLst>
      <p:ext uri="{BB962C8B-B14F-4D97-AF65-F5344CB8AC3E}">
        <p14:creationId xmlns:p14="http://schemas.microsoft.com/office/powerpoint/2010/main" val="772766692"/>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ChangeArrowheads="1"/>
          </p:cNvSpPr>
          <p:nvPr>
            <p:ph type="title"/>
          </p:nvPr>
        </p:nvSpPr>
        <p:spPr/>
        <p:txBody>
          <a:bodyPr/>
          <a:lstStyle/>
          <a:p>
            <a:pPr eaLnBrk="1" hangingPunct="1"/>
            <a:r>
              <a:rPr lang="en-US" altLang="en-US" smtClean="0"/>
              <a:t>Questions to Ask</a:t>
            </a:r>
          </a:p>
        </p:txBody>
      </p:sp>
      <p:sp>
        <p:nvSpPr>
          <p:cNvPr id="130051" name="Rectangle 3"/>
          <p:cNvSpPr>
            <a:spLocks noGrp="1" noChangeArrowheads="1"/>
          </p:cNvSpPr>
          <p:nvPr>
            <p:ph idx="1"/>
          </p:nvPr>
        </p:nvSpPr>
        <p:spPr>
          <a:xfrm>
            <a:off x="1143000" y="1447800"/>
            <a:ext cx="6456363" cy="3192462"/>
          </a:xfrm>
        </p:spPr>
        <p:txBody>
          <a:bodyPr/>
          <a:lstStyle/>
          <a:p>
            <a:pPr eaLnBrk="1" hangingPunct="1"/>
            <a:r>
              <a:rPr lang="en-US" altLang="en-US" dirty="0" smtClean="0"/>
              <a:t>What are the facts?</a:t>
            </a:r>
          </a:p>
          <a:p>
            <a:pPr eaLnBrk="1" hangingPunct="1"/>
            <a:r>
              <a:rPr lang="en-US" altLang="en-US" dirty="0" smtClean="0"/>
              <a:t>Which ethical values are in conflict with “doing the right thing?”</a:t>
            </a:r>
          </a:p>
          <a:p>
            <a:pPr eaLnBrk="1" hangingPunct="1"/>
            <a:r>
              <a:rPr lang="en-US" altLang="en-US" dirty="0" smtClean="0"/>
              <a:t>What is the personal cost of “doing the right thing?”</a:t>
            </a:r>
          </a:p>
        </p:txBody>
      </p:sp>
      <p:sp>
        <p:nvSpPr>
          <p:cNvPr id="130052" name="Date Placeholder 1"/>
          <p:cNvSpPr>
            <a:spLocks noGrp="1"/>
          </p:cNvSpPr>
          <p:nvPr>
            <p:ph type="dt" sz="quarter" idx="10"/>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FDF0FF44-E16C-41D9-B124-BAB67B87CE6F}" type="datetime1">
              <a:rPr lang="en-US" altLang="en-US" smtClean="0"/>
              <a:pPr/>
              <a:t>4/28/2023</a:t>
            </a:fld>
            <a:endParaRPr lang="en-US" altLang="en-US" smtClean="0"/>
          </a:p>
        </p:txBody>
      </p:sp>
    </p:spTree>
    <p:extLst>
      <p:ext uri="{BB962C8B-B14F-4D97-AF65-F5344CB8AC3E}">
        <p14:creationId xmlns:p14="http://schemas.microsoft.com/office/powerpoint/2010/main" val="3651707719"/>
      </p:ext>
    </p:extLst>
  </p:cSld>
  <p:clrMapOvr>
    <a:masterClrMapping/>
  </p:clrMapOvr>
  <p:transition/>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p:cNvSpPr>
            <a:spLocks noGrp="1" noChangeArrowheads="1"/>
          </p:cNvSpPr>
          <p:nvPr>
            <p:ph type="title"/>
          </p:nvPr>
        </p:nvSpPr>
        <p:spPr/>
        <p:txBody>
          <a:bodyPr/>
          <a:lstStyle/>
          <a:p>
            <a:pPr eaLnBrk="1" hangingPunct="1"/>
            <a:r>
              <a:rPr lang="en-US" altLang="en-US" sz="3600" smtClean="0"/>
              <a:t> Additional Helpful Questions</a:t>
            </a:r>
          </a:p>
        </p:txBody>
      </p:sp>
      <p:sp>
        <p:nvSpPr>
          <p:cNvPr id="131075" name="Rectangle 3"/>
          <p:cNvSpPr>
            <a:spLocks noGrp="1" noChangeArrowheads="1"/>
          </p:cNvSpPr>
          <p:nvPr>
            <p:ph idx="1"/>
          </p:nvPr>
        </p:nvSpPr>
        <p:spPr/>
        <p:txBody>
          <a:bodyPr/>
          <a:lstStyle/>
          <a:p>
            <a:pPr eaLnBrk="1" hangingPunct="1">
              <a:lnSpc>
                <a:spcPct val="90000"/>
              </a:lnSpc>
            </a:pPr>
            <a:r>
              <a:rPr lang="en-US" altLang="en-US" smtClean="0"/>
              <a:t>Strive to build/preserve public confidence.</a:t>
            </a:r>
          </a:p>
          <a:p>
            <a:pPr eaLnBrk="1" hangingPunct="1">
              <a:lnSpc>
                <a:spcPct val="90000"/>
              </a:lnSpc>
            </a:pPr>
            <a:r>
              <a:rPr lang="en-US" altLang="en-US" smtClean="0"/>
              <a:t>Consistent with Governing Body/Municipal code of Ethics?</a:t>
            </a:r>
          </a:p>
          <a:p>
            <a:pPr eaLnBrk="1" hangingPunct="1">
              <a:lnSpc>
                <a:spcPct val="90000"/>
              </a:lnSpc>
            </a:pPr>
            <a:r>
              <a:rPr lang="en-US" altLang="en-US" smtClean="0"/>
              <a:t>How would you like others to act when faced with the same situation?</a:t>
            </a:r>
          </a:p>
          <a:p>
            <a:pPr lvl="1" eaLnBrk="1" hangingPunct="1">
              <a:lnSpc>
                <a:spcPct val="90000"/>
              </a:lnSpc>
            </a:pPr>
            <a:r>
              <a:rPr lang="en-US" altLang="en-US" smtClean="0"/>
              <a:t>Is there a common practice/norm?</a:t>
            </a:r>
          </a:p>
          <a:p>
            <a:pPr eaLnBrk="1" hangingPunct="1">
              <a:lnSpc>
                <a:spcPct val="90000"/>
              </a:lnSpc>
            </a:pPr>
            <a:r>
              <a:rPr lang="en-US" altLang="en-US" smtClean="0"/>
              <a:t>Are there other stakeholders or members of the public who should be invited to be a part of the decision making process?</a:t>
            </a:r>
          </a:p>
          <a:p>
            <a:pPr eaLnBrk="1" hangingPunct="1">
              <a:lnSpc>
                <a:spcPct val="90000"/>
              </a:lnSpc>
            </a:pPr>
            <a:endParaRPr lang="en-US" altLang="en-US" sz="2800" smtClean="0"/>
          </a:p>
          <a:p>
            <a:pPr lvl="1" eaLnBrk="1" hangingPunct="1">
              <a:lnSpc>
                <a:spcPct val="90000"/>
              </a:lnSpc>
              <a:buFont typeface="Wingdings" pitchFamily="2" charset="2"/>
              <a:buNone/>
            </a:pPr>
            <a:endParaRPr lang="en-US" altLang="en-US" smtClean="0"/>
          </a:p>
        </p:txBody>
      </p:sp>
      <p:sp>
        <p:nvSpPr>
          <p:cNvPr id="131076" name="Date Placeholder 1"/>
          <p:cNvSpPr>
            <a:spLocks noGrp="1"/>
          </p:cNvSpPr>
          <p:nvPr>
            <p:ph type="dt" sz="quarter" idx="10"/>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8EBA7A52-C294-4745-873A-70577BCA932C}" type="datetime1">
              <a:rPr lang="en-US" altLang="en-US" smtClean="0"/>
              <a:pPr/>
              <a:t>4/28/2023</a:t>
            </a:fld>
            <a:endParaRPr lang="en-US" altLang="en-US" smtClean="0"/>
          </a:p>
        </p:txBody>
      </p:sp>
    </p:spTree>
    <p:extLst>
      <p:ext uri="{BB962C8B-B14F-4D97-AF65-F5344CB8AC3E}">
        <p14:creationId xmlns:p14="http://schemas.microsoft.com/office/powerpoint/2010/main" val="241436364"/>
      </p:ext>
    </p:extLst>
  </p:cSld>
  <p:clrMapOvr>
    <a:masterClrMapping/>
  </p:clrMapOvr>
  <p:transition/>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2"/>
          <p:cNvSpPr>
            <a:spLocks noGrp="1" noChangeArrowheads="1"/>
          </p:cNvSpPr>
          <p:nvPr>
            <p:ph type="title"/>
          </p:nvPr>
        </p:nvSpPr>
        <p:spPr/>
        <p:txBody>
          <a:bodyPr>
            <a:noAutofit/>
          </a:bodyPr>
          <a:lstStyle/>
          <a:p>
            <a:pPr eaLnBrk="1" hangingPunct="1"/>
            <a:r>
              <a:rPr lang="en-US" altLang="en-US" dirty="0" smtClean="0"/>
              <a:t>Final </a:t>
            </a:r>
            <a:r>
              <a:rPr lang="en-US" altLang="en-US" dirty="0" smtClean="0"/>
              <a:t>Analysis</a:t>
            </a:r>
            <a:endParaRPr lang="en-US" altLang="en-US" dirty="0" smtClean="0"/>
          </a:p>
        </p:txBody>
      </p:sp>
      <p:sp>
        <p:nvSpPr>
          <p:cNvPr id="132099" name="Rectangle 3"/>
          <p:cNvSpPr>
            <a:spLocks noGrp="1" noChangeArrowheads="1"/>
          </p:cNvSpPr>
          <p:nvPr>
            <p:ph idx="1"/>
          </p:nvPr>
        </p:nvSpPr>
        <p:spPr>
          <a:xfrm>
            <a:off x="457200" y="1524000"/>
            <a:ext cx="8229600" cy="3954462"/>
          </a:xfrm>
        </p:spPr>
        <p:txBody>
          <a:bodyPr/>
          <a:lstStyle/>
          <a:p>
            <a:pPr eaLnBrk="1" hangingPunct="1"/>
            <a:r>
              <a:rPr lang="en-US" altLang="en-US" dirty="0" smtClean="0"/>
              <a:t>How would you like to read about your actions in the newspaper tomorrow? </a:t>
            </a:r>
          </a:p>
          <a:p>
            <a:pPr eaLnBrk="1" hangingPunct="1"/>
            <a:r>
              <a:rPr lang="en-US" altLang="en-US" dirty="0" smtClean="0"/>
              <a:t>Which decision would make your mother most proud.</a:t>
            </a:r>
          </a:p>
          <a:p>
            <a:pPr eaLnBrk="1" hangingPunct="1"/>
            <a:r>
              <a:rPr lang="en-US" altLang="en-US" dirty="0" smtClean="0"/>
              <a:t>What ethical values are involved in this decision?</a:t>
            </a:r>
          </a:p>
          <a:p>
            <a:pPr eaLnBrk="1" hangingPunct="1"/>
            <a:endParaRPr lang="en-US" altLang="en-US" dirty="0" smtClean="0"/>
          </a:p>
          <a:p>
            <a:pPr lvl="1" eaLnBrk="1" hangingPunct="1"/>
            <a:endParaRPr lang="en-US" altLang="en-US" dirty="0" smtClean="0"/>
          </a:p>
        </p:txBody>
      </p:sp>
      <p:sp>
        <p:nvSpPr>
          <p:cNvPr id="132100" name="Date Placeholder 1"/>
          <p:cNvSpPr>
            <a:spLocks noGrp="1"/>
          </p:cNvSpPr>
          <p:nvPr>
            <p:ph type="dt" sz="quarter" idx="10"/>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0CCE1D18-9057-46A5-987D-80521AEEC4C4}" type="datetime1">
              <a:rPr lang="en-US" altLang="en-US" smtClean="0"/>
              <a:pPr/>
              <a:t>4/28/2023</a:t>
            </a:fld>
            <a:endParaRPr lang="en-US" altLang="en-US" smtClean="0"/>
          </a:p>
        </p:txBody>
      </p:sp>
    </p:spTree>
    <p:extLst>
      <p:ext uri="{BB962C8B-B14F-4D97-AF65-F5344CB8AC3E}">
        <p14:creationId xmlns:p14="http://schemas.microsoft.com/office/powerpoint/2010/main" val="1037549098"/>
      </p:ext>
    </p:extLst>
  </p:cSld>
  <p:clrMapOvr>
    <a:masterClrMapping/>
  </p:clrMapOvr>
  <p:transition/>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33122" name="Rectangle 2"/>
          <p:cNvSpPr>
            <a:spLocks noGrp="1" noChangeArrowheads="1"/>
          </p:cNvSpPr>
          <p:nvPr>
            <p:ph type="title"/>
          </p:nvPr>
        </p:nvSpPr>
        <p:spPr/>
        <p:txBody>
          <a:bodyPr/>
          <a:lstStyle/>
          <a:p>
            <a:pPr eaLnBrk="1" hangingPunct="1"/>
            <a:r>
              <a:rPr lang="en-US" altLang="en-US" smtClean="0"/>
              <a:t>Some Traps to Avoid</a:t>
            </a:r>
          </a:p>
        </p:txBody>
      </p:sp>
      <p:sp>
        <p:nvSpPr>
          <p:cNvPr id="33795" name="Rectangle 3"/>
          <p:cNvSpPr>
            <a:spLocks noGrp="1" noChangeArrowheads="1"/>
          </p:cNvSpPr>
          <p:nvPr>
            <p:ph idx="1"/>
          </p:nvPr>
        </p:nvSpPr>
        <p:spPr>
          <a:xfrm>
            <a:off x="685800" y="1371600"/>
            <a:ext cx="7658100" cy="4648200"/>
          </a:xfrm>
        </p:spPr>
        <p:txBody>
          <a:bodyPr>
            <a:normAutofit fontScale="47500" lnSpcReduction="20000"/>
          </a:bodyPr>
          <a:lstStyle/>
          <a:p>
            <a:pPr eaLnBrk="1" hangingPunct="1">
              <a:lnSpc>
                <a:spcPct val="80000"/>
              </a:lnSpc>
              <a:spcBef>
                <a:spcPts val="0"/>
              </a:spcBef>
              <a:defRPr/>
            </a:pPr>
            <a:r>
              <a:rPr lang="en-US" sz="5100" dirty="0" smtClean="0"/>
              <a:t>Thinking the ends justify the means.</a:t>
            </a:r>
          </a:p>
          <a:p>
            <a:pPr lvl="1" eaLnBrk="1" hangingPunct="1">
              <a:lnSpc>
                <a:spcPct val="80000"/>
              </a:lnSpc>
              <a:spcBef>
                <a:spcPts val="0"/>
              </a:spcBef>
              <a:defRPr/>
            </a:pPr>
            <a:endParaRPr lang="en-US" sz="5100" dirty="0" smtClean="0"/>
          </a:p>
          <a:p>
            <a:pPr lvl="1" eaLnBrk="1" hangingPunct="1">
              <a:lnSpc>
                <a:spcPct val="80000"/>
              </a:lnSpc>
              <a:spcBef>
                <a:spcPts val="0"/>
              </a:spcBef>
              <a:defRPr/>
            </a:pPr>
            <a:r>
              <a:rPr lang="en-US" sz="5100" dirty="0" smtClean="0"/>
              <a:t>There are limits as to how goals are achieved</a:t>
            </a:r>
            <a:r>
              <a:rPr lang="en-US" sz="5100" dirty="0" smtClean="0"/>
              <a:t>.</a:t>
            </a:r>
          </a:p>
          <a:p>
            <a:pPr lvl="1" eaLnBrk="1" hangingPunct="1">
              <a:lnSpc>
                <a:spcPct val="80000"/>
              </a:lnSpc>
              <a:spcBef>
                <a:spcPts val="0"/>
              </a:spcBef>
              <a:defRPr/>
            </a:pPr>
            <a:endParaRPr lang="en-US" sz="5100" dirty="0"/>
          </a:p>
          <a:p>
            <a:pPr marL="457200" lvl="1" indent="0" eaLnBrk="1" hangingPunct="1">
              <a:lnSpc>
                <a:spcPct val="80000"/>
              </a:lnSpc>
              <a:spcBef>
                <a:spcPts val="0"/>
              </a:spcBef>
              <a:buNone/>
              <a:defRPr/>
            </a:pPr>
            <a:endParaRPr lang="en-US" sz="5100" dirty="0" smtClean="0"/>
          </a:p>
          <a:p>
            <a:pPr eaLnBrk="1" hangingPunct="1">
              <a:lnSpc>
                <a:spcPct val="80000"/>
              </a:lnSpc>
              <a:spcBef>
                <a:spcPts val="0"/>
              </a:spcBef>
              <a:buFont typeface="Wingdings" charset="2"/>
              <a:buNone/>
              <a:defRPr/>
            </a:pPr>
            <a:endParaRPr lang="en-US" sz="5100" dirty="0" smtClean="0"/>
          </a:p>
          <a:p>
            <a:pPr eaLnBrk="1" hangingPunct="1">
              <a:lnSpc>
                <a:spcPct val="80000"/>
              </a:lnSpc>
              <a:spcBef>
                <a:spcPts val="0"/>
              </a:spcBef>
              <a:defRPr/>
            </a:pPr>
            <a:r>
              <a:rPr lang="en-US" sz="5100" dirty="0" smtClean="0"/>
              <a:t>Rationalizing.</a:t>
            </a:r>
          </a:p>
          <a:p>
            <a:pPr lvl="1" eaLnBrk="1" hangingPunct="1">
              <a:lnSpc>
                <a:spcPct val="170000"/>
              </a:lnSpc>
              <a:spcBef>
                <a:spcPts val="0"/>
              </a:spcBef>
              <a:defRPr/>
            </a:pPr>
            <a:r>
              <a:rPr lang="en-US" sz="5100" dirty="0" smtClean="0"/>
              <a:t>Public </a:t>
            </a:r>
            <a:r>
              <a:rPr lang="en-US" sz="5100" dirty="0" smtClean="0"/>
              <a:t>service is a commitment, but it does not entitle you to any special treatment or special benefit.</a:t>
            </a:r>
          </a:p>
          <a:p>
            <a:pPr lvl="1" eaLnBrk="1" hangingPunct="1">
              <a:lnSpc>
                <a:spcPct val="170000"/>
              </a:lnSpc>
              <a:spcBef>
                <a:spcPts val="0"/>
              </a:spcBef>
              <a:defRPr/>
            </a:pPr>
            <a:r>
              <a:rPr lang="en-US" sz="5100" dirty="0" smtClean="0"/>
              <a:t>Everyone is doing or has done the same thing.</a:t>
            </a:r>
          </a:p>
          <a:p>
            <a:pPr eaLnBrk="1" hangingPunct="1">
              <a:lnSpc>
                <a:spcPct val="170000"/>
              </a:lnSpc>
              <a:spcBef>
                <a:spcPts val="0"/>
              </a:spcBef>
              <a:defRPr/>
            </a:pPr>
            <a:endParaRPr lang="en-US" sz="5100" dirty="0" smtClean="0"/>
          </a:p>
          <a:p>
            <a:pPr eaLnBrk="1" hangingPunct="1">
              <a:lnSpc>
                <a:spcPct val="80000"/>
              </a:lnSpc>
              <a:spcBef>
                <a:spcPts val="0"/>
              </a:spcBef>
              <a:defRPr/>
            </a:pPr>
            <a:r>
              <a:rPr lang="en-US" sz="5100" dirty="0" smtClean="0"/>
              <a:t>Assuming </a:t>
            </a:r>
            <a:r>
              <a:rPr lang="en-US" sz="5100" dirty="0" smtClean="0"/>
              <a:t>no one will know</a:t>
            </a:r>
            <a:r>
              <a:rPr lang="en-US" sz="5100" dirty="0" smtClean="0"/>
              <a:t>.</a:t>
            </a:r>
            <a:endParaRPr lang="en-US" sz="5100" dirty="0" smtClean="0"/>
          </a:p>
        </p:txBody>
      </p:sp>
      <p:sp>
        <p:nvSpPr>
          <p:cNvPr id="133124" name="Date Placeholder 1"/>
          <p:cNvSpPr>
            <a:spLocks noGrp="1"/>
          </p:cNvSpPr>
          <p:nvPr>
            <p:ph type="dt" sz="quarter" idx="10"/>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90EBAA37-1ED7-4D4E-BBF6-DEE328CB5128}" type="datetime1">
              <a:rPr lang="en-US" altLang="en-US" smtClean="0"/>
              <a:pPr/>
              <a:t>4/28/2023</a:t>
            </a:fld>
            <a:endParaRPr lang="en-US" altLang="en-US" smtClean="0"/>
          </a:p>
        </p:txBody>
      </p:sp>
    </p:spTree>
    <p:extLst>
      <p:ext uri="{BB962C8B-B14F-4D97-AF65-F5344CB8AC3E}">
        <p14:creationId xmlns:p14="http://schemas.microsoft.com/office/powerpoint/2010/main" val="1448893218"/>
      </p:ext>
    </p:extLst>
  </p:cSld>
  <p:clrMapOvr>
    <a:masterClrMapping/>
  </p:clrMapOvr>
  <p:transition/>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2"/>
          <p:cNvSpPr>
            <a:spLocks noGrp="1" noChangeArrowheads="1"/>
          </p:cNvSpPr>
          <p:nvPr>
            <p:ph type="title"/>
          </p:nvPr>
        </p:nvSpPr>
        <p:spPr>
          <a:xfrm>
            <a:off x="457200" y="457200"/>
            <a:ext cx="8229600" cy="1143000"/>
          </a:xfrm>
        </p:spPr>
        <p:txBody>
          <a:bodyPr/>
          <a:lstStyle/>
          <a:p>
            <a:pPr eaLnBrk="1" hangingPunct="1"/>
            <a:r>
              <a:rPr lang="en-US" altLang="en-US" smtClean="0"/>
              <a:t>Key Lessons</a:t>
            </a:r>
          </a:p>
        </p:txBody>
      </p:sp>
      <p:sp>
        <p:nvSpPr>
          <p:cNvPr id="134147" name="Rectangle 3"/>
          <p:cNvSpPr>
            <a:spLocks noGrp="1" noChangeArrowheads="1"/>
          </p:cNvSpPr>
          <p:nvPr>
            <p:ph idx="1"/>
          </p:nvPr>
        </p:nvSpPr>
        <p:spPr>
          <a:xfrm>
            <a:off x="838200" y="1524000"/>
            <a:ext cx="7427912" cy="4648200"/>
          </a:xfrm>
        </p:spPr>
        <p:txBody>
          <a:bodyPr>
            <a:normAutofit lnSpcReduction="10000"/>
          </a:bodyPr>
          <a:lstStyle/>
          <a:p>
            <a:pPr eaLnBrk="1" hangingPunct="1"/>
            <a:r>
              <a:rPr lang="en-US" altLang="en-US" dirty="0" smtClean="0"/>
              <a:t>It’s your choice how high you want to set your sights above the minimum requirements of the law.</a:t>
            </a:r>
          </a:p>
          <a:p>
            <a:pPr eaLnBrk="1" hangingPunct="1"/>
            <a:r>
              <a:rPr lang="en-US" altLang="en-US" dirty="0" smtClean="0"/>
              <a:t>Think about your standards and principles and what they mean in public service context.</a:t>
            </a:r>
          </a:p>
          <a:p>
            <a:pPr eaLnBrk="1" hangingPunct="1"/>
            <a:r>
              <a:rPr lang="en-US" altLang="en-US" dirty="0" smtClean="0"/>
              <a:t>Think about how you would respond if someone wants you to compromise those principles.</a:t>
            </a:r>
          </a:p>
        </p:txBody>
      </p:sp>
      <p:sp>
        <p:nvSpPr>
          <p:cNvPr id="134148" name="Date Placeholder 1"/>
          <p:cNvSpPr>
            <a:spLocks noGrp="1"/>
          </p:cNvSpPr>
          <p:nvPr>
            <p:ph type="dt" sz="quarter" idx="10"/>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FE956A11-65F0-4EE6-B211-48E2E60439A1}" type="datetime1">
              <a:rPr lang="en-US" altLang="en-US" smtClean="0"/>
              <a:pPr/>
              <a:t>4/28/2023</a:t>
            </a:fld>
            <a:endParaRPr lang="en-US" altLang="en-US" smtClean="0"/>
          </a:p>
        </p:txBody>
      </p:sp>
    </p:spTree>
    <p:extLst>
      <p:ext uri="{BB962C8B-B14F-4D97-AF65-F5344CB8AC3E}">
        <p14:creationId xmlns:p14="http://schemas.microsoft.com/office/powerpoint/2010/main" val="3343539180"/>
      </p:ext>
    </p:extLst>
  </p:cSld>
  <p:clrMapOvr>
    <a:masterClrMapping/>
  </p:clrMapOvr>
  <p:transition/>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2"/>
          <p:cNvSpPr>
            <a:spLocks noGrp="1" noChangeArrowheads="1"/>
          </p:cNvSpPr>
          <p:nvPr>
            <p:ph type="title"/>
          </p:nvPr>
        </p:nvSpPr>
        <p:spPr/>
        <p:txBody>
          <a:bodyPr>
            <a:normAutofit fontScale="90000"/>
          </a:bodyPr>
          <a:lstStyle/>
          <a:p>
            <a:pPr eaLnBrk="1" hangingPunct="1"/>
            <a:r>
              <a:rPr lang="en-US" altLang="en-US" smtClean="0">
                <a:cs typeface="Arial" charset="0"/>
              </a:rPr>
              <a:t>COORDINATION WITH GOVERNING BODY</a:t>
            </a:r>
            <a:r>
              <a:rPr lang="en-US" altLang="en-US" smtClean="0"/>
              <a:t> </a:t>
            </a:r>
          </a:p>
        </p:txBody>
      </p:sp>
      <p:sp>
        <p:nvSpPr>
          <p:cNvPr id="136195" name="Rectangle 3"/>
          <p:cNvSpPr>
            <a:spLocks noGrp="1" noChangeArrowheads="1"/>
          </p:cNvSpPr>
          <p:nvPr>
            <p:ph idx="1"/>
          </p:nvPr>
        </p:nvSpPr>
        <p:spPr>
          <a:xfrm>
            <a:off x="914400" y="1676400"/>
            <a:ext cx="7435850" cy="3895725"/>
          </a:xfrm>
        </p:spPr>
        <p:txBody>
          <a:bodyPr/>
          <a:lstStyle/>
          <a:p>
            <a:pPr eaLnBrk="1" hangingPunct="1"/>
            <a:r>
              <a:rPr lang="en-US" altLang="en-US" dirty="0" smtClean="0"/>
              <a:t>Your role is generally ADVISORY to the Governing Body.</a:t>
            </a:r>
          </a:p>
          <a:p>
            <a:pPr eaLnBrk="1" hangingPunct="1"/>
            <a:r>
              <a:rPr lang="en-US" altLang="en-US" dirty="0" smtClean="0"/>
              <a:t>Governing Body MAY:</a:t>
            </a:r>
          </a:p>
          <a:p>
            <a:pPr lvl="1" eaLnBrk="1" hangingPunct="1"/>
            <a:r>
              <a:rPr lang="en-US" altLang="en-US" dirty="0" smtClean="0"/>
              <a:t>Adopt commission recommendations.</a:t>
            </a:r>
          </a:p>
          <a:p>
            <a:pPr lvl="1" eaLnBrk="1" hangingPunct="1"/>
            <a:r>
              <a:rPr lang="en-US" altLang="en-US" dirty="0" smtClean="0"/>
              <a:t>Reject commission recommendations.</a:t>
            </a:r>
          </a:p>
          <a:p>
            <a:pPr lvl="1" eaLnBrk="1" hangingPunct="1"/>
            <a:r>
              <a:rPr lang="en-US" altLang="en-US" dirty="0" smtClean="0"/>
              <a:t>Modify commission recommendations.</a:t>
            </a:r>
          </a:p>
        </p:txBody>
      </p:sp>
      <p:sp>
        <p:nvSpPr>
          <p:cNvPr id="136196" name="Date Placeholder 1"/>
          <p:cNvSpPr>
            <a:spLocks noGrp="1"/>
          </p:cNvSpPr>
          <p:nvPr>
            <p:ph type="dt" sz="quarter" idx="10"/>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FF87BA07-401F-435B-A900-D66B49C42C66}" type="datetime1">
              <a:rPr lang="en-US" altLang="en-US" smtClean="0"/>
              <a:pPr/>
              <a:t>4/28/2023</a:t>
            </a:fld>
            <a:endParaRPr lang="en-US" altLang="en-US" smtClean="0"/>
          </a:p>
        </p:txBody>
      </p:sp>
    </p:spTree>
    <p:extLst>
      <p:ext uri="{BB962C8B-B14F-4D97-AF65-F5344CB8AC3E}">
        <p14:creationId xmlns:p14="http://schemas.microsoft.com/office/powerpoint/2010/main" val="3310250830"/>
      </p:ext>
    </p:extLst>
  </p:cSld>
  <p:clrMapOvr>
    <a:masterClrMapping/>
  </p:clrMapOvr>
  <p:transition/>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2"/>
          <p:cNvSpPr>
            <a:spLocks noGrp="1" noChangeArrowheads="1"/>
          </p:cNvSpPr>
          <p:nvPr>
            <p:ph type="title"/>
          </p:nvPr>
        </p:nvSpPr>
        <p:spPr/>
        <p:txBody>
          <a:bodyPr/>
          <a:lstStyle/>
          <a:p>
            <a:pPr eaLnBrk="1" hangingPunct="1"/>
            <a:r>
              <a:rPr lang="en-US" altLang="en-US" smtClean="0"/>
              <a:t>COMMISSIONS’ ROLE</a:t>
            </a:r>
          </a:p>
        </p:txBody>
      </p:sp>
      <p:sp>
        <p:nvSpPr>
          <p:cNvPr id="138243" name="Rectangle 3"/>
          <p:cNvSpPr>
            <a:spLocks noGrp="1" noChangeArrowheads="1"/>
          </p:cNvSpPr>
          <p:nvPr>
            <p:ph idx="1"/>
          </p:nvPr>
        </p:nvSpPr>
        <p:spPr>
          <a:xfrm>
            <a:off x="914400" y="1524000"/>
            <a:ext cx="7334250" cy="3833812"/>
          </a:xfrm>
        </p:spPr>
        <p:txBody>
          <a:bodyPr/>
          <a:lstStyle/>
          <a:p>
            <a:pPr eaLnBrk="1" hangingPunct="1"/>
            <a:r>
              <a:rPr lang="en-US" altLang="en-US" dirty="0" smtClean="0"/>
              <a:t>To exercise its given authority within its sphere of influence.</a:t>
            </a:r>
          </a:p>
          <a:p>
            <a:pPr eaLnBrk="1" hangingPunct="1"/>
            <a:r>
              <a:rPr lang="en-US" altLang="en-US" dirty="0" smtClean="0"/>
              <a:t>Governing Body responsible for overall welfare of </a:t>
            </a:r>
            <a:r>
              <a:rPr lang="en-US" altLang="en-US" dirty="0" smtClean="0">
                <a:cs typeface="Arial" charset="0"/>
              </a:rPr>
              <a:t>Governmental Agency </a:t>
            </a:r>
            <a:r>
              <a:rPr lang="en-US" altLang="en-US" dirty="0" smtClean="0"/>
              <a:t>.</a:t>
            </a:r>
          </a:p>
          <a:p>
            <a:pPr eaLnBrk="1" hangingPunct="1"/>
            <a:r>
              <a:rPr lang="en-US" altLang="en-US" dirty="0" smtClean="0"/>
              <a:t>This may not mesh totally with the recommendations of the commission. </a:t>
            </a:r>
          </a:p>
        </p:txBody>
      </p:sp>
      <p:sp>
        <p:nvSpPr>
          <p:cNvPr id="138244" name="Date Placeholder 1"/>
          <p:cNvSpPr>
            <a:spLocks noGrp="1"/>
          </p:cNvSpPr>
          <p:nvPr>
            <p:ph type="dt" sz="quarter" idx="10"/>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9DDF7AAD-65A6-4544-AAEB-51F29E3521ED}" type="datetime1">
              <a:rPr lang="en-US" altLang="en-US" smtClean="0"/>
              <a:pPr/>
              <a:t>4/28/2023</a:t>
            </a:fld>
            <a:endParaRPr lang="en-US" altLang="en-US" smtClean="0"/>
          </a:p>
        </p:txBody>
      </p:sp>
    </p:spTree>
    <p:extLst>
      <p:ext uri="{BB962C8B-B14F-4D97-AF65-F5344CB8AC3E}">
        <p14:creationId xmlns:p14="http://schemas.microsoft.com/office/powerpoint/2010/main" val="4232912350"/>
      </p:ext>
    </p:extLst>
  </p:cSld>
  <p:clrMapOvr>
    <a:masterClrMapping/>
  </p:clrMapOvr>
  <p:transition/>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2"/>
          <p:cNvSpPr>
            <a:spLocks noGrp="1" noChangeArrowheads="1"/>
          </p:cNvSpPr>
          <p:nvPr>
            <p:ph type="title"/>
          </p:nvPr>
        </p:nvSpPr>
        <p:spPr/>
        <p:txBody>
          <a:bodyPr>
            <a:normAutofit fontScale="90000"/>
          </a:bodyPr>
          <a:lstStyle/>
          <a:p>
            <a:pPr eaLnBrk="1" hangingPunct="1"/>
            <a:r>
              <a:rPr lang="en-US" altLang="en-US" smtClean="0"/>
              <a:t>COMMUNICATIONS FROM GOVERNING BODY</a:t>
            </a:r>
          </a:p>
        </p:txBody>
      </p:sp>
      <p:sp>
        <p:nvSpPr>
          <p:cNvPr id="35843" name="Rectangle 3"/>
          <p:cNvSpPr>
            <a:spLocks noGrp="1" noChangeArrowheads="1"/>
          </p:cNvSpPr>
          <p:nvPr>
            <p:ph idx="1"/>
          </p:nvPr>
        </p:nvSpPr>
        <p:spPr>
          <a:xfrm>
            <a:off x="457200" y="1676400"/>
            <a:ext cx="8153400" cy="3933825"/>
          </a:xfrm>
        </p:spPr>
        <p:txBody>
          <a:bodyPr>
            <a:normAutofit lnSpcReduction="10000"/>
          </a:bodyPr>
          <a:lstStyle/>
          <a:p>
            <a:pPr eaLnBrk="1" hangingPunct="1">
              <a:defRPr/>
            </a:pPr>
            <a:r>
              <a:rPr lang="en-US" dirty="0" smtClean="0"/>
              <a:t>Generally communications will come through staff.</a:t>
            </a:r>
          </a:p>
          <a:p>
            <a:pPr eaLnBrk="1" hangingPunct="1">
              <a:defRPr/>
            </a:pPr>
            <a:r>
              <a:rPr lang="en-US" dirty="0" smtClean="0"/>
              <a:t>Occasionally direct communications will occur.</a:t>
            </a:r>
          </a:p>
          <a:p>
            <a:pPr lvl="1" eaLnBrk="1" hangingPunct="1">
              <a:defRPr/>
            </a:pPr>
            <a:r>
              <a:rPr lang="en-US" dirty="0" smtClean="0"/>
              <a:t>Legislative decisions</a:t>
            </a:r>
          </a:p>
          <a:p>
            <a:pPr lvl="1" eaLnBrk="1" hangingPunct="1">
              <a:defRPr/>
            </a:pPr>
            <a:r>
              <a:rPr lang="en-US" dirty="0" smtClean="0"/>
              <a:t>Quasi-judicial decisions</a:t>
            </a:r>
          </a:p>
          <a:p>
            <a:pPr lvl="2" eaLnBrk="1" hangingPunct="1">
              <a:defRPr/>
            </a:pPr>
            <a:r>
              <a:rPr lang="en-US" dirty="0" smtClean="0"/>
              <a:t>Differences?</a:t>
            </a:r>
          </a:p>
          <a:p>
            <a:pPr lvl="2" eaLnBrk="1" hangingPunct="1">
              <a:defRPr/>
            </a:pPr>
            <a:r>
              <a:rPr lang="en-US" dirty="0" smtClean="0"/>
              <a:t>Similarities?</a:t>
            </a:r>
          </a:p>
          <a:p>
            <a:pPr marL="0" indent="0" eaLnBrk="1" hangingPunct="1">
              <a:buFont typeface="Wingdings" pitchFamily="2" charset="2"/>
              <a:buNone/>
              <a:defRPr/>
            </a:pPr>
            <a:endParaRPr lang="en-US" dirty="0" smtClean="0"/>
          </a:p>
        </p:txBody>
      </p:sp>
      <p:sp>
        <p:nvSpPr>
          <p:cNvPr id="140292" name="Date Placeholder 1"/>
          <p:cNvSpPr>
            <a:spLocks noGrp="1"/>
          </p:cNvSpPr>
          <p:nvPr>
            <p:ph type="dt" sz="quarter" idx="10"/>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6250C0D6-20BE-47CF-BDF5-297D83D295F4}" type="datetime1">
              <a:rPr lang="en-US" altLang="en-US" smtClean="0"/>
              <a:pPr/>
              <a:t>4/28/2023</a:t>
            </a:fld>
            <a:endParaRPr lang="en-US" altLang="en-US" smtClean="0"/>
          </a:p>
        </p:txBody>
      </p:sp>
    </p:spTree>
    <p:extLst>
      <p:ext uri="{BB962C8B-B14F-4D97-AF65-F5344CB8AC3E}">
        <p14:creationId xmlns:p14="http://schemas.microsoft.com/office/powerpoint/2010/main" val="2682140029"/>
      </p:ext>
    </p:extLst>
  </p:cSld>
  <p:clrMapOvr>
    <a:masterClrMapping/>
  </p:clrMapOvr>
  <p:transition/>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2"/>
          <p:cNvSpPr>
            <a:spLocks noGrp="1" noChangeArrowheads="1"/>
          </p:cNvSpPr>
          <p:nvPr>
            <p:ph type="title"/>
          </p:nvPr>
        </p:nvSpPr>
        <p:spPr/>
        <p:txBody>
          <a:bodyPr>
            <a:normAutofit fontScale="90000"/>
          </a:bodyPr>
          <a:lstStyle/>
          <a:p>
            <a:pPr eaLnBrk="1" hangingPunct="1"/>
            <a:r>
              <a:rPr lang="en-US" altLang="en-US" smtClean="0"/>
              <a:t>COMMUNICATIONS TO THE GOVERNING BODY</a:t>
            </a:r>
          </a:p>
        </p:txBody>
      </p:sp>
      <p:sp>
        <p:nvSpPr>
          <p:cNvPr id="142339" name="Rectangle 3"/>
          <p:cNvSpPr>
            <a:spLocks noGrp="1" noChangeArrowheads="1"/>
          </p:cNvSpPr>
          <p:nvPr>
            <p:ph idx="1"/>
          </p:nvPr>
        </p:nvSpPr>
        <p:spPr>
          <a:xfrm>
            <a:off x="914400" y="1752600"/>
            <a:ext cx="7516812" cy="3476625"/>
          </a:xfrm>
        </p:spPr>
        <p:txBody>
          <a:bodyPr/>
          <a:lstStyle/>
          <a:p>
            <a:pPr eaLnBrk="1" hangingPunct="1"/>
            <a:r>
              <a:rPr lang="en-US" altLang="en-US" dirty="0" smtClean="0"/>
              <a:t>Most communications will be in writing.</a:t>
            </a:r>
          </a:p>
          <a:p>
            <a:pPr eaLnBrk="1" hangingPunct="1"/>
            <a:r>
              <a:rPr lang="en-US" altLang="en-US" dirty="0" smtClean="0"/>
              <a:t>Reports</a:t>
            </a:r>
          </a:p>
          <a:p>
            <a:pPr eaLnBrk="1" hangingPunct="1"/>
            <a:r>
              <a:rPr lang="en-US" altLang="en-US" dirty="0" smtClean="0"/>
              <a:t>Agenda Items</a:t>
            </a:r>
          </a:p>
          <a:p>
            <a:pPr eaLnBrk="1" hangingPunct="1"/>
            <a:r>
              <a:rPr lang="en-US" altLang="en-US" dirty="0" smtClean="0"/>
              <a:t>Requests for information</a:t>
            </a:r>
          </a:p>
          <a:p>
            <a:pPr eaLnBrk="1" hangingPunct="1"/>
            <a:r>
              <a:rPr lang="en-US" altLang="en-US" dirty="0" smtClean="0"/>
              <a:t>Findings of Fact and Conclusions of Law.</a:t>
            </a:r>
          </a:p>
        </p:txBody>
      </p:sp>
      <p:sp>
        <p:nvSpPr>
          <p:cNvPr id="142340" name="Date Placeholder 1"/>
          <p:cNvSpPr>
            <a:spLocks noGrp="1"/>
          </p:cNvSpPr>
          <p:nvPr>
            <p:ph type="dt" sz="quarter" idx="10"/>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6CFAC4BA-EFDA-4DBC-BB03-A289F42EBE15}" type="datetime1">
              <a:rPr lang="en-US" altLang="en-US" smtClean="0"/>
              <a:pPr/>
              <a:t>4/28/2023</a:t>
            </a:fld>
            <a:endParaRPr lang="en-US" altLang="en-US" smtClean="0"/>
          </a:p>
        </p:txBody>
      </p:sp>
    </p:spTree>
    <p:extLst>
      <p:ext uri="{BB962C8B-B14F-4D97-AF65-F5344CB8AC3E}">
        <p14:creationId xmlns:p14="http://schemas.microsoft.com/office/powerpoint/2010/main" val="272712074"/>
      </p:ext>
    </p:extLst>
  </p:cSld>
  <p:clrMapOvr>
    <a:masterClrMapping/>
  </p:clrMapOvr>
  <p:transition/>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2"/>
          <p:cNvSpPr>
            <a:spLocks noGrp="1" noChangeArrowheads="1"/>
          </p:cNvSpPr>
          <p:nvPr>
            <p:ph type="title"/>
          </p:nvPr>
        </p:nvSpPr>
        <p:spPr/>
        <p:txBody>
          <a:bodyPr/>
          <a:lstStyle/>
          <a:p>
            <a:pPr eaLnBrk="1" hangingPunct="1"/>
            <a:r>
              <a:rPr lang="en-US" altLang="en-US" smtClean="0">
                <a:cs typeface="Arial" charset="0"/>
              </a:rPr>
              <a:t>RESPONSIBILITIES OF STAFF</a:t>
            </a:r>
            <a:r>
              <a:rPr lang="en-US" altLang="en-US" smtClean="0"/>
              <a:t> </a:t>
            </a:r>
          </a:p>
        </p:txBody>
      </p:sp>
      <p:sp>
        <p:nvSpPr>
          <p:cNvPr id="144387" name="Rectangle 3"/>
          <p:cNvSpPr>
            <a:spLocks noGrp="1" noChangeArrowheads="1"/>
          </p:cNvSpPr>
          <p:nvPr>
            <p:ph idx="1"/>
          </p:nvPr>
        </p:nvSpPr>
        <p:spPr>
          <a:xfrm>
            <a:off x="762000" y="1828800"/>
            <a:ext cx="7943850" cy="4391025"/>
          </a:xfrm>
        </p:spPr>
        <p:txBody>
          <a:bodyPr/>
          <a:lstStyle/>
          <a:p>
            <a:pPr eaLnBrk="1" hangingPunct="1"/>
            <a:r>
              <a:rPr lang="en-US" altLang="en-US" smtClean="0">
                <a:cs typeface="Arial" charset="0"/>
              </a:rPr>
              <a:t>To assist the Commission in its functions.</a:t>
            </a:r>
          </a:p>
          <a:p>
            <a:pPr eaLnBrk="1" hangingPunct="1"/>
            <a:r>
              <a:rPr lang="en-US" altLang="en-US" smtClean="0">
                <a:cs typeface="Arial" charset="0"/>
              </a:rPr>
              <a:t>To represent the Mayor or County Manager and their assigned department.</a:t>
            </a:r>
            <a:r>
              <a:rPr lang="en-US" altLang="en-US" smtClean="0"/>
              <a:t>  </a:t>
            </a:r>
          </a:p>
          <a:p>
            <a:pPr eaLnBrk="1" hangingPunct="1"/>
            <a:r>
              <a:rPr lang="en-US" altLang="en-US" smtClean="0">
                <a:cs typeface="Arial" charset="0"/>
              </a:rPr>
              <a:t>Provide professional and technical advice,</a:t>
            </a:r>
            <a:r>
              <a:rPr lang="en-US" altLang="en-US" smtClean="0"/>
              <a:t> </a:t>
            </a:r>
          </a:p>
          <a:p>
            <a:pPr eaLnBrk="1" hangingPunct="1"/>
            <a:r>
              <a:rPr lang="en-US" altLang="en-US" smtClean="0">
                <a:cs typeface="Arial" charset="0"/>
              </a:rPr>
              <a:t>Perform the ministerial and housekeeping functions.</a:t>
            </a:r>
            <a:r>
              <a:rPr lang="en-US" altLang="en-US" smtClean="0"/>
              <a:t> </a:t>
            </a:r>
          </a:p>
          <a:p>
            <a:pPr eaLnBrk="1" hangingPunct="1"/>
            <a:endParaRPr lang="en-US" altLang="en-US" sz="2800" smtClean="0"/>
          </a:p>
          <a:p>
            <a:pPr eaLnBrk="1" hangingPunct="1"/>
            <a:endParaRPr lang="en-US" altLang="en-US" sz="2800" smtClean="0"/>
          </a:p>
        </p:txBody>
      </p:sp>
      <p:sp>
        <p:nvSpPr>
          <p:cNvPr id="144388" name="Date Placeholder 1"/>
          <p:cNvSpPr>
            <a:spLocks noGrp="1"/>
          </p:cNvSpPr>
          <p:nvPr>
            <p:ph type="dt" sz="quarter" idx="10"/>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DC650A64-BC5B-43B5-960E-4B82C4F253A7}" type="datetime1">
              <a:rPr lang="en-US" altLang="en-US" smtClean="0"/>
              <a:pPr/>
              <a:t>4/28/2023</a:t>
            </a:fld>
            <a:endParaRPr lang="en-US" altLang="en-US" smtClean="0"/>
          </a:p>
        </p:txBody>
      </p:sp>
    </p:spTree>
    <p:extLst>
      <p:ext uri="{BB962C8B-B14F-4D97-AF65-F5344CB8AC3E}">
        <p14:creationId xmlns:p14="http://schemas.microsoft.com/office/powerpoint/2010/main" val="33757469"/>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686800" cy="1143000"/>
          </a:xfrm>
        </p:spPr>
        <p:txBody>
          <a:bodyPr rtlCol="0">
            <a:noAutofit/>
          </a:bodyPr>
          <a:lstStyle/>
          <a:p>
            <a:pPr eaLnBrk="1" fontAlgn="auto" hangingPunct="1">
              <a:spcAft>
                <a:spcPts val="0"/>
              </a:spcAft>
              <a:defRPr/>
            </a:pPr>
            <a:r>
              <a:rPr lang="en-US" altLang="en-US" cap="all" dirty="0">
                <a:latin typeface="Arial Black" pitchFamily="34" charset="0"/>
              </a:rPr>
              <a:t>ESTABLISHED AUTHORITY</a:t>
            </a:r>
            <a:endParaRPr lang="en-US" dirty="0"/>
          </a:p>
        </p:txBody>
      </p:sp>
      <p:sp>
        <p:nvSpPr>
          <p:cNvPr id="23555" name="Content Placeholder 2"/>
          <p:cNvSpPr>
            <a:spLocks noGrp="1"/>
          </p:cNvSpPr>
          <p:nvPr>
            <p:ph idx="1"/>
          </p:nvPr>
        </p:nvSpPr>
        <p:spPr>
          <a:xfrm>
            <a:off x="457200" y="1524000"/>
            <a:ext cx="8229600" cy="3763963"/>
          </a:xfrm>
        </p:spPr>
        <p:txBody>
          <a:bodyPr/>
          <a:lstStyle/>
          <a:p>
            <a:pPr marL="0" indent="0" algn="ctr" eaLnBrk="1" hangingPunct="1">
              <a:buFont typeface="Arial" charset="0"/>
              <a:buNone/>
            </a:pPr>
            <a:endParaRPr lang="en-US" altLang="en-US" dirty="0" smtClean="0"/>
          </a:p>
          <a:p>
            <a:pPr marL="0" indent="0" algn="ctr" eaLnBrk="1" hangingPunct="1">
              <a:buFont typeface="Arial" charset="0"/>
              <a:buNone/>
            </a:pPr>
            <a:r>
              <a:rPr lang="en-US" altLang="en-US" dirty="0" smtClean="0"/>
              <a:t>The SCOTUS held that the zoning ordinance was not an unreasonable extension of the village's police power and the ordinance was not arbitrary in character, and therefore it was not unconstitutional.</a:t>
            </a:r>
          </a:p>
        </p:txBody>
      </p:sp>
    </p:spTree>
    <p:extLst>
      <p:ext uri="{BB962C8B-B14F-4D97-AF65-F5344CB8AC3E}">
        <p14:creationId xmlns:p14="http://schemas.microsoft.com/office/powerpoint/2010/main" val="1374486010"/>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2"/>
          <p:cNvSpPr>
            <a:spLocks noGrp="1" noChangeArrowheads="1"/>
          </p:cNvSpPr>
          <p:nvPr>
            <p:ph type="title"/>
          </p:nvPr>
        </p:nvSpPr>
        <p:spPr/>
        <p:txBody>
          <a:bodyPr/>
          <a:lstStyle/>
          <a:p>
            <a:pPr eaLnBrk="1" hangingPunct="1"/>
            <a:r>
              <a:rPr lang="en-US" altLang="en-US" smtClean="0">
                <a:cs typeface="Arial" charset="0"/>
              </a:rPr>
              <a:t>RESPONSIBILITIES OF STAFF</a:t>
            </a:r>
          </a:p>
        </p:txBody>
      </p:sp>
      <p:sp>
        <p:nvSpPr>
          <p:cNvPr id="146435" name="Rectangle 3"/>
          <p:cNvSpPr>
            <a:spLocks noGrp="1" noChangeArrowheads="1"/>
          </p:cNvSpPr>
          <p:nvPr>
            <p:ph idx="1"/>
          </p:nvPr>
        </p:nvSpPr>
        <p:spPr>
          <a:xfrm>
            <a:off x="1314450" y="1987550"/>
            <a:ext cx="7510463" cy="3543300"/>
          </a:xfrm>
        </p:spPr>
        <p:txBody>
          <a:bodyPr/>
          <a:lstStyle/>
          <a:p>
            <a:pPr eaLnBrk="1" hangingPunct="1">
              <a:lnSpc>
                <a:spcPct val="90000"/>
              </a:lnSpc>
            </a:pPr>
            <a:r>
              <a:rPr lang="en-US" altLang="en-US" smtClean="0">
                <a:cs typeface="Arial" charset="0"/>
              </a:rPr>
              <a:t>Prepare, duplicate, and distribute Commission letters and reports;</a:t>
            </a:r>
            <a:r>
              <a:rPr lang="en-US" altLang="en-US" smtClean="0"/>
              <a:t> </a:t>
            </a:r>
          </a:p>
          <a:p>
            <a:pPr eaLnBrk="1" hangingPunct="1">
              <a:lnSpc>
                <a:spcPct val="90000"/>
              </a:lnSpc>
            </a:pPr>
            <a:r>
              <a:rPr lang="en-US" altLang="en-US" smtClean="0">
                <a:cs typeface="Arial" charset="0"/>
              </a:rPr>
              <a:t>Maintain a copy minutes of meetings and records of hearings and official actions; </a:t>
            </a:r>
          </a:p>
          <a:p>
            <a:pPr eaLnBrk="1" hangingPunct="1">
              <a:lnSpc>
                <a:spcPct val="90000"/>
              </a:lnSpc>
            </a:pPr>
            <a:r>
              <a:rPr lang="en-US" altLang="en-US" smtClean="0">
                <a:ea typeface="MS Mincho" pitchFamily="49" charset="-128"/>
              </a:rPr>
              <a:t>Report the attendance of record of each member to the Mayor or Manager’s office</a:t>
            </a:r>
            <a:r>
              <a:rPr lang="en-US" altLang="en-US" smtClean="0">
                <a:cs typeface="Arial" charset="0"/>
              </a:rPr>
              <a:t> </a:t>
            </a:r>
          </a:p>
          <a:p>
            <a:pPr eaLnBrk="1" hangingPunct="1">
              <a:lnSpc>
                <a:spcPct val="90000"/>
              </a:lnSpc>
            </a:pPr>
            <a:endParaRPr lang="en-US" altLang="en-US" smtClean="0">
              <a:latin typeface="Courier New" pitchFamily="49" charset="0"/>
              <a:cs typeface="Courier New" pitchFamily="49" charset="0"/>
            </a:endParaRPr>
          </a:p>
          <a:p>
            <a:pPr eaLnBrk="1" hangingPunct="1">
              <a:lnSpc>
                <a:spcPct val="90000"/>
              </a:lnSpc>
            </a:pPr>
            <a:endParaRPr lang="en-US" altLang="en-US" sz="2800" smtClean="0">
              <a:cs typeface="Arial" charset="0"/>
            </a:endParaRPr>
          </a:p>
        </p:txBody>
      </p:sp>
      <p:sp>
        <p:nvSpPr>
          <p:cNvPr id="146436" name="Date Placeholder 1"/>
          <p:cNvSpPr>
            <a:spLocks noGrp="1"/>
          </p:cNvSpPr>
          <p:nvPr>
            <p:ph type="dt" sz="quarter" idx="10"/>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43BC6A42-0CEF-4A98-B0B8-4CCCB3DA4090}" type="datetime1">
              <a:rPr lang="en-US" altLang="en-US" smtClean="0"/>
              <a:pPr/>
              <a:t>4/28/2023</a:t>
            </a:fld>
            <a:endParaRPr lang="en-US" altLang="en-US" smtClean="0"/>
          </a:p>
        </p:txBody>
      </p:sp>
    </p:spTree>
    <p:extLst>
      <p:ext uri="{BB962C8B-B14F-4D97-AF65-F5344CB8AC3E}">
        <p14:creationId xmlns:p14="http://schemas.microsoft.com/office/powerpoint/2010/main" val="499882078"/>
      </p:ext>
    </p:extLst>
  </p:cSld>
  <p:clrMapOvr>
    <a:masterClrMapping/>
  </p:clrMapOvr>
  <p:transition/>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Title 1"/>
          <p:cNvSpPr>
            <a:spLocks noGrp="1"/>
          </p:cNvSpPr>
          <p:nvPr>
            <p:ph type="title"/>
          </p:nvPr>
        </p:nvSpPr>
        <p:spPr/>
        <p:txBody>
          <a:bodyPr/>
          <a:lstStyle/>
          <a:p>
            <a:pPr eaLnBrk="1" hangingPunct="1"/>
            <a:r>
              <a:rPr lang="en-US" altLang="en-US" smtClean="0">
                <a:cs typeface="Arial" charset="0"/>
              </a:rPr>
              <a:t>RESPONSIBILITIES OF STAFF</a:t>
            </a:r>
            <a:endParaRPr lang="en-US" altLang="en-US" smtClean="0"/>
          </a:p>
        </p:txBody>
      </p:sp>
      <p:sp>
        <p:nvSpPr>
          <p:cNvPr id="148483" name="Content Placeholder 2"/>
          <p:cNvSpPr>
            <a:spLocks noGrp="1"/>
          </p:cNvSpPr>
          <p:nvPr>
            <p:ph idx="1"/>
          </p:nvPr>
        </p:nvSpPr>
        <p:spPr>
          <a:xfrm>
            <a:off x="838200" y="1371600"/>
            <a:ext cx="7466012" cy="3819525"/>
          </a:xfrm>
        </p:spPr>
        <p:txBody>
          <a:bodyPr>
            <a:normAutofit lnSpcReduction="10000"/>
          </a:bodyPr>
          <a:lstStyle/>
          <a:p>
            <a:pPr eaLnBrk="1" hangingPunct="1">
              <a:lnSpc>
                <a:spcPct val="90000"/>
              </a:lnSpc>
            </a:pPr>
            <a:r>
              <a:rPr lang="en-US" altLang="en-US" dirty="0" smtClean="0">
                <a:ea typeface="MS Mincho" pitchFamily="49" charset="-128"/>
              </a:rPr>
              <a:t>Prepare appropriate reports based on the Commission's action for the Governing Body agenda.</a:t>
            </a:r>
            <a:r>
              <a:rPr lang="en-US" altLang="en-US" dirty="0" smtClean="0">
                <a:cs typeface="Arial" charset="0"/>
              </a:rPr>
              <a:t> </a:t>
            </a:r>
          </a:p>
          <a:p>
            <a:pPr eaLnBrk="1" hangingPunct="1">
              <a:lnSpc>
                <a:spcPct val="90000"/>
              </a:lnSpc>
            </a:pPr>
            <a:r>
              <a:rPr lang="en-US" altLang="en-US" dirty="0" smtClean="0">
                <a:cs typeface="Times New Roman" pitchFamily="18" charset="0"/>
              </a:rPr>
              <a:t> </a:t>
            </a:r>
            <a:r>
              <a:rPr lang="en-US" altLang="en-US" dirty="0" smtClean="0">
                <a:cs typeface="Arial" charset="0"/>
              </a:rPr>
              <a:t>Refer draft reports to other Commissions when applicable.</a:t>
            </a:r>
          </a:p>
          <a:p>
            <a:pPr eaLnBrk="1" hangingPunct="1">
              <a:lnSpc>
                <a:spcPct val="90000"/>
              </a:lnSpc>
            </a:pPr>
            <a:r>
              <a:rPr lang="en-US" altLang="en-US" dirty="0" smtClean="0">
                <a:cs typeface="Arial" charset="0"/>
              </a:rPr>
              <a:t>Review the minutes and agendas of other Commissions and summarize them for the benefit of the Commission when appropriate</a:t>
            </a:r>
            <a:r>
              <a:rPr lang="en-US" altLang="en-US" dirty="0" smtClean="0"/>
              <a:t> </a:t>
            </a:r>
          </a:p>
          <a:p>
            <a:pPr eaLnBrk="1" hangingPunct="1">
              <a:lnSpc>
                <a:spcPct val="90000"/>
              </a:lnSpc>
            </a:pPr>
            <a:endParaRPr lang="en-US" altLang="en-US" dirty="0" smtClean="0"/>
          </a:p>
        </p:txBody>
      </p:sp>
      <p:sp>
        <p:nvSpPr>
          <p:cNvPr id="148484" name="Date Placeholder 3"/>
          <p:cNvSpPr>
            <a:spLocks noGrp="1"/>
          </p:cNvSpPr>
          <p:nvPr>
            <p:ph type="dt" sz="quarter" idx="10"/>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85254EAE-DC1E-45BB-8AB4-4AD6145D7583}" type="datetime1">
              <a:rPr lang="en-US" altLang="en-US" smtClean="0"/>
              <a:pPr/>
              <a:t>4/28/2023</a:t>
            </a:fld>
            <a:endParaRPr lang="en-US" altLang="en-US" smtClean="0"/>
          </a:p>
        </p:txBody>
      </p:sp>
    </p:spTree>
    <p:extLst>
      <p:ext uri="{BB962C8B-B14F-4D97-AF65-F5344CB8AC3E}">
        <p14:creationId xmlns:p14="http://schemas.microsoft.com/office/powerpoint/2010/main" val="2442924776"/>
      </p:ext>
    </p:extLst>
  </p:cSld>
  <p:clrMapOvr>
    <a:masterClrMapping/>
  </p:clrMapOvr>
  <p:transition/>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p:txBody>
          <a:bodyPr/>
          <a:lstStyle/>
          <a:p>
            <a:pPr eaLnBrk="1" hangingPunct="1"/>
            <a:r>
              <a:rPr lang="en-US" altLang="en-US" smtClean="0">
                <a:cs typeface="Arial" charset="0"/>
              </a:rPr>
              <a:t>RESPONSIBILITIES OF STAFF</a:t>
            </a:r>
          </a:p>
        </p:txBody>
      </p:sp>
      <p:sp>
        <p:nvSpPr>
          <p:cNvPr id="149507" name="Rectangle 3"/>
          <p:cNvSpPr>
            <a:spLocks noGrp="1" noChangeArrowheads="1"/>
          </p:cNvSpPr>
          <p:nvPr>
            <p:ph idx="1"/>
          </p:nvPr>
        </p:nvSpPr>
        <p:spPr>
          <a:xfrm>
            <a:off x="838200" y="1371600"/>
            <a:ext cx="7427912" cy="4016375"/>
          </a:xfrm>
        </p:spPr>
        <p:txBody>
          <a:bodyPr/>
          <a:lstStyle/>
          <a:p>
            <a:pPr eaLnBrk="1" hangingPunct="1">
              <a:lnSpc>
                <a:spcPct val="90000"/>
              </a:lnSpc>
            </a:pPr>
            <a:r>
              <a:rPr lang="en-US" altLang="en-US" dirty="0" smtClean="0">
                <a:cs typeface="Arial" charset="0"/>
              </a:rPr>
              <a:t>Maintain a current copy of the Commissioner's Manual and bring it to the Commission meetings</a:t>
            </a:r>
            <a:r>
              <a:rPr lang="en-US" altLang="en-US" dirty="0" smtClean="0"/>
              <a:t>.</a:t>
            </a:r>
          </a:p>
          <a:p>
            <a:pPr eaLnBrk="1" hangingPunct="1">
              <a:lnSpc>
                <a:spcPct val="90000"/>
              </a:lnSpc>
            </a:pPr>
            <a:r>
              <a:rPr lang="en-US" altLang="en-US" dirty="0" smtClean="0">
                <a:cs typeface="Arial" charset="0"/>
              </a:rPr>
              <a:t>Secure meeting rooms for Commission meetings.</a:t>
            </a:r>
            <a:r>
              <a:rPr lang="en-US" altLang="en-US" dirty="0" smtClean="0"/>
              <a:t> </a:t>
            </a:r>
          </a:p>
          <a:p>
            <a:pPr eaLnBrk="1" hangingPunct="1">
              <a:lnSpc>
                <a:spcPct val="90000"/>
              </a:lnSpc>
            </a:pPr>
            <a:r>
              <a:rPr lang="en-US" altLang="en-US" dirty="0" smtClean="0">
                <a:cs typeface="Times New Roman" pitchFamily="18" charset="0"/>
              </a:rPr>
              <a:t> </a:t>
            </a:r>
            <a:r>
              <a:rPr lang="en-US" altLang="en-US" dirty="0" smtClean="0">
                <a:cs typeface="Arial" charset="0"/>
              </a:rPr>
              <a:t>Assist in mobilizing resources needed for research and preparation of various reports.</a:t>
            </a:r>
            <a:endParaRPr lang="en-US" altLang="en-US" dirty="0" smtClean="0">
              <a:latin typeface="Courier New" pitchFamily="49" charset="0"/>
              <a:cs typeface="Courier New" pitchFamily="49" charset="0"/>
            </a:endParaRPr>
          </a:p>
          <a:p>
            <a:pPr eaLnBrk="1" hangingPunct="1">
              <a:lnSpc>
                <a:spcPct val="90000"/>
              </a:lnSpc>
            </a:pPr>
            <a:endParaRPr lang="en-US" altLang="en-US" dirty="0" smtClean="0"/>
          </a:p>
        </p:txBody>
      </p:sp>
      <p:sp>
        <p:nvSpPr>
          <p:cNvPr id="149508" name="Date Placeholder 1"/>
          <p:cNvSpPr>
            <a:spLocks noGrp="1"/>
          </p:cNvSpPr>
          <p:nvPr>
            <p:ph type="dt" sz="quarter" idx="10"/>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D2330493-9309-43F1-BDFA-FE9AB9DAA09A}" type="datetime1">
              <a:rPr lang="en-US" altLang="en-US" smtClean="0"/>
              <a:pPr/>
              <a:t>4/28/2023</a:t>
            </a:fld>
            <a:endParaRPr lang="en-US" altLang="en-US" smtClean="0"/>
          </a:p>
        </p:txBody>
      </p:sp>
    </p:spTree>
    <p:extLst>
      <p:ext uri="{BB962C8B-B14F-4D97-AF65-F5344CB8AC3E}">
        <p14:creationId xmlns:p14="http://schemas.microsoft.com/office/powerpoint/2010/main" val="3327516754"/>
      </p:ext>
    </p:extLst>
  </p:cSld>
  <p:clrMapOvr>
    <a:masterClrMapping/>
  </p:clrMapOvr>
  <p:transition/>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p:cNvSpPr>
            <a:spLocks noGrp="1" noChangeArrowheads="1"/>
          </p:cNvSpPr>
          <p:nvPr>
            <p:ph type="title"/>
          </p:nvPr>
        </p:nvSpPr>
        <p:spPr>
          <a:xfrm>
            <a:off x="457200" y="152400"/>
            <a:ext cx="8229600" cy="1752600"/>
          </a:xfrm>
        </p:spPr>
        <p:txBody>
          <a:bodyPr/>
          <a:lstStyle/>
          <a:p>
            <a:pPr eaLnBrk="1" hangingPunct="1"/>
            <a:r>
              <a:rPr lang="en-US" altLang="en-US" sz="3600" smtClean="0">
                <a:cs typeface="Arial" charset="0"/>
              </a:rPr>
              <a:t>The Relationship between Assigned Staff and the Commission</a:t>
            </a:r>
            <a:r>
              <a:rPr lang="en-US" altLang="en-US" sz="3600" smtClean="0"/>
              <a:t> </a:t>
            </a:r>
          </a:p>
        </p:txBody>
      </p:sp>
      <p:sp>
        <p:nvSpPr>
          <p:cNvPr id="41987" name="Rectangle 3"/>
          <p:cNvSpPr>
            <a:spLocks noGrp="1" noChangeArrowheads="1"/>
          </p:cNvSpPr>
          <p:nvPr>
            <p:ph idx="1"/>
          </p:nvPr>
        </p:nvSpPr>
        <p:spPr>
          <a:xfrm>
            <a:off x="381000" y="1752600"/>
            <a:ext cx="8458200" cy="4114800"/>
          </a:xfrm>
        </p:spPr>
        <p:txBody>
          <a:bodyPr>
            <a:normAutofit fontScale="92500" lnSpcReduction="10000"/>
          </a:bodyPr>
          <a:lstStyle/>
          <a:p>
            <a:pPr marL="0" indent="0" eaLnBrk="1" hangingPunct="1">
              <a:buFont typeface="Wingdings" pitchFamily="2" charset="2"/>
              <a:buNone/>
              <a:defRPr/>
            </a:pPr>
            <a:endParaRPr lang="en-US" sz="2800" dirty="0" smtClean="0">
              <a:cs typeface="Arial" charset="0"/>
            </a:endParaRPr>
          </a:p>
          <a:p>
            <a:pPr eaLnBrk="1" hangingPunct="1">
              <a:defRPr/>
            </a:pPr>
            <a:r>
              <a:rPr lang="en-US" dirty="0">
                <a:cs typeface="Arial" charset="0"/>
              </a:rPr>
              <a:t>T</a:t>
            </a:r>
            <a:r>
              <a:rPr lang="en-US" dirty="0" smtClean="0">
                <a:cs typeface="Arial" charset="0"/>
              </a:rPr>
              <a:t>he assigned staff to a Commission are normally employees of municipal departments.</a:t>
            </a:r>
          </a:p>
          <a:p>
            <a:pPr eaLnBrk="1" hangingPunct="1">
              <a:defRPr/>
            </a:pPr>
            <a:r>
              <a:rPr lang="en-US" dirty="0" smtClean="0"/>
              <a:t> </a:t>
            </a:r>
            <a:r>
              <a:rPr lang="en-US" dirty="0" smtClean="0">
                <a:cs typeface="Arial" charset="0"/>
              </a:rPr>
              <a:t>While the staff’s role is to assist the Commission, the assigned staff and other staff assistants are not employees of the Commission. </a:t>
            </a:r>
          </a:p>
          <a:p>
            <a:pPr eaLnBrk="1" hangingPunct="1">
              <a:defRPr/>
            </a:pPr>
            <a:r>
              <a:rPr lang="en-US" dirty="0" smtClean="0">
                <a:cs typeface="Arial" charset="0"/>
              </a:rPr>
              <a:t>At all times the staff is directly responsible to the department head and to the Mayor or County Manager. </a:t>
            </a:r>
          </a:p>
        </p:txBody>
      </p:sp>
      <p:sp>
        <p:nvSpPr>
          <p:cNvPr id="151556" name="Date Placeholder 1"/>
          <p:cNvSpPr>
            <a:spLocks noGrp="1"/>
          </p:cNvSpPr>
          <p:nvPr>
            <p:ph type="dt" sz="quarter" idx="10"/>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415DEAEE-3B29-490B-8733-8A601C4B9009}" type="datetime1">
              <a:rPr lang="en-US" altLang="en-US" smtClean="0"/>
              <a:pPr/>
              <a:t>4/28/2023</a:t>
            </a:fld>
            <a:endParaRPr lang="en-US" altLang="en-US" smtClean="0"/>
          </a:p>
        </p:txBody>
      </p:sp>
    </p:spTree>
    <p:extLst>
      <p:ext uri="{BB962C8B-B14F-4D97-AF65-F5344CB8AC3E}">
        <p14:creationId xmlns:p14="http://schemas.microsoft.com/office/powerpoint/2010/main" val="3253208789"/>
      </p:ext>
    </p:extLst>
  </p:cSld>
  <p:clrMapOvr>
    <a:masterClrMapping/>
  </p:clrMapOvr>
  <p:transition/>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1176338" y="915988"/>
            <a:ext cx="6799262" cy="1141412"/>
          </a:xfrm>
        </p:spPr>
        <p:txBody>
          <a:bodyPr>
            <a:normAutofit fontScale="90000"/>
          </a:bodyPr>
          <a:lstStyle/>
          <a:p>
            <a:pPr eaLnBrk="1" hangingPunct="1">
              <a:defRPr/>
            </a:pPr>
            <a:r>
              <a:rPr lang="en-US" dirty="0"/>
              <a:t>AVOIDING PROBLEMS WITH ASSIGNED STAFF</a:t>
            </a:r>
          </a:p>
        </p:txBody>
      </p:sp>
      <p:sp>
        <p:nvSpPr>
          <p:cNvPr id="43011" name="Rectangle 3"/>
          <p:cNvSpPr>
            <a:spLocks noGrp="1" noChangeArrowheads="1"/>
          </p:cNvSpPr>
          <p:nvPr>
            <p:ph idx="1"/>
          </p:nvPr>
        </p:nvSpPr>
        <p:spPr>
          <a:xfrm>
            <a:off x="685800" y="2057400"/>
            <a:ext cx="8029575" cy="4114800"/>
          </a:xfrm>
        </p:spPr>
        <p:txBody>
          <a:bodyPr>
            <a:normAutofit/>
          </a:bodyPr>
          <a:lstStyle/>
          <a:p>
            <a:pPr marL="0" indent="0" eaLnBrk="1" hangingPunct="1">
              <a:buFont typeface="Wingdings" pitchFamily="2" charset="2"/>
              <a:buNone/>
              <a:defRPr/>
            </a:pPr>
            <a:endParaRPr lang="en-US" sz="2400" dirty="0" smtClean="0">
              <a:cs typeface="Arial" charset="0"/>
            </a:endParaRPr>
          </a:p>
          <a:p>
            <a:pPr eaLnBrk="1" hangingPunct="1">
              <a:defRPr/>
            </a:pPr>
            <a:r>
              <a:rPr lang="en-US" sz="3200" dirty="0" smtClean="0">
                <a:cs typeface="Arial" charset="0"/>
              </a:rPr>
              <a:t>Commissioners should realize that the assigned staff to the Commission reports directly to a supervisor and may not be able to carry our every recommendation.</a:t>
            </a:r>
            <a:r>
              <a:rPr lang="en-US" sz="3200" dirty="0" smtClean="0"/>
              <a:t> </a:t>
            </a:r>
          </a:p>
          <a:p>
            <a:pPr eaLnBrk="1" hangingPunct="1">
              <a:defRPr/>
            </a:pPr>
            <a:r>
              <a:rPr lang="en-US" sz="3200" dirty="0" smtClean="0">
                <a:cs typeface="Arial" charset="0"/>
              </a:rPr>
              <a:t>Contacts with staff members should clearly be in the framework of the Commission’s assignment;</a:t>
            </a:r>
            <a:r>
              <a:rPr lang="en-US" sz="3200" dirty="0" smtClean="0"/>
              <a:t> </a:t>
            </a:r>
          </a:p>
        </p:txBody>
      </p:sp>
      <p:sp>
        <p:nvSpPr>
          <p:cNvPr id="153604" name="Date Placeholder 1"/>
          <p:cNvSpPr>
            <a:spLocks noGrp="1"/>
          </p:cNvSpPr>
          <p:nvPr>
            <p:ph type="dt" sz="quarter" idx="10"/>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2D6CA3E5-5EED-4219-A286-96C02C49AF5E}" type="datetime1">
              <a:rPr lang="en-US" altLang="en-US" smtClean="0"/>
              <a:pPr/>
              <a:t>4/28/2023</a:t>
            </a:fld>
            <a:endParaRPr lang="en-US" altLang="en-US" smtClean="0"/>
          </a:p>
        </p:txBody>
      </p:sp>
    </p:spTree>
    <p:extLst>
      <p:ext uri="{BB962C8B-B14F-4D97-AF65-F5344CB8AC3E}">
        <p14:creationId xmlns:p14="http://schemas.microsoft.com/office/powerpoint/2010/main" val="3260414790"/>
      </p:ext>
    </p:extLst>
  </p:cSld>
  <p:clrMapOvr>
    <a:masterClrMapping/>
  </p:clrMapOvr>
  <p:transition/>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1143000" y="609600"/>
            <a:ext cx="6799262" cy="1141412"/>
          </a:xfrm>
        </p:spPr>
        <p:txBody>
          <a:bodyPr>
            <a:normAutofit fontScale="90000"/>
          </a:bodyPr>
          <a:lstStyle/>
          <a:p>
            <a:pPr eaLnBrk="1" hangingPunct="1">
              <a:defRPr/>
            </a:pPr>
            <a:r>
              <a:rPr lang="en-US" dirty="0"/>
              <a:t>AVOIDING PROBLEMS WITH ASSIGNED STAFF</a:t>
            </a:r>
          </a:p>
        </p:txBody>
      </p:sp>
      <p:sp>
        <p:nvSpPr>
          <p:cNvPr id="43011" name="Rectangle 3"/>
          <p:cNvSpPr>
            <a:spLocks noGrp="1" noChangeArrowheads="1"/>
          </p:cNvSpPr>
          <p:nvPr>
            <p:ph idx="1"/>
          </p:nvPr>
        </p:nvSpPr>
        <p:spPr>
          <a:xfrm>
            <a:off x="914400" y="1981200"/>
            <a:ext cx="7453312" cy="4097337"/>
          </a:xfrm>
        </p:spPr>
        <p:txBody>
          <a:bodyPr>
            <a:normAutofit/>
          </a:bodyPr>
          <a:lstStyle/>
          <a:p>
            <a:pPr marL="0" indent="0" eaLnBrk="1" hangingPunct="1">
              <a:buFont typeface="Wingdings" pitchFamily="2" charset="2"/>
              <a:buNone/>
              <a:defRPr/>
            </a:pPr>
            <a:endParaRPr lang="en-US" sz="2400" dirty="0" smtClean="0">
              <a:cs typeface="Arial" charset="0"/>
            </a:endParaRPr>
          </a:p>
          <a:p>
            <a:pPr eaLnBrk="1" hangingPunct="1">
              <a:defRPr/>
            </a:pPr>
            <a:r>
              <a:rPr lang="en-US" sz="3200" dirty="0" smtClean="0">
                <a:cs typeface="Arial" charset="0"/>
              </a:rPr>
              <a:t>Citizen complaints heard by Commissioners should be referred directly to the assigned staff to the Commission</a:t>
            </a:r>
          </a:p>
          <a:p>
            <a:pPr eaLnBrk="1" hangingPunct="1">
              <a:defRPr/>
            </a:pPr>
            <a:r>
              <a:rPr lang="en-US" sz="3200" dirty="0" smtClean="0">
                <a:cs typeface="Arial" charset="0"/>
              </a:rPr>
              <a:t>Commissioners should not ask for individual reports, favors, or special consideration</a:t>
            </a:r>
            <a:r>
              <a:rPr lang="en-US" sz="3200" dirty="0" smtClean="0"/>
              <a:t> </a:t>
            </a:r>
          </a:p>
        </p:txBody>
      </p:sp>
      <p:sp>
        <p:nvSpPr>
          <p:cNvPr id="155652" name="Date Placeholder 1"/>
          <p:cNvSpPr>
            <a:spLocks noGrp="1"/>
          </p:cNvSpPr>
          <p:nvPr>
            <p:ph type="dt" sz="quarter" idx="10"/>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7D4A3FB7-FF55-4D25-8EA4-A6D1D522BD1A}" type="datetime1">
              <a:rPr lang="en-US" altLang="en-US" smtClean="0"/>
              <a:pPr/>
              <a:t>4/28/2023</a:t>
            </a:fld>
            <a:endParaRPr lang="en-US" altLang="en-US" smtClean="0"/>
          </a:p>
        </p:txBody>
      </p:sp>
    </p:spTree>
    <p:extLst>
      <p:ext uri="{BB962C8B-B14F-4D97-AF65-F5344CB8AC3E}">
        <p14:creationId xmlns:p14="http://schemas.microsoft.com/office/powerpoint/2010/main" val="461353120"/>
      </p:ext>
    </p:extLst>
  </p:cSld>
  <p:clrMapOvr>
    <a:masterClrMapping/>
  </p:clrMapOvr>
  <p:transition/>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2"/>
          <p:cNvSpPr>
            <a:spLocks noGrp="1" noChangeArrowheads="1"/>
          </p:cNvSpPr>
          <p:nvPr>
            <p:ph type="title"/>
          </p:nvPr>
        </p:nvSpPr>
        <p:spPr/>
        <p:txBody>
          <a:bodyPr/>
          <a:lstStyle/>
          <a:p>
            <a:pPr eaLnBrk="1" hangingPunct="1"/>
            <a:r>
              <a:rPr lang="en-US" altLang="en-US" smtClean="0"/>
              <a:t>OTHER CONSIDERATIONS</a:t>
            </a:r>
          </a:p>
        </p:txBody>
      </p:sp>
      <p:sp>
        <p:nvSpPr>
          <p:cNvPr id="157699" name="Rectangle 3"/>
          <p:cNvSpPr>
            <a:spLocks noGrp="1" noChangeArrowheads="1"/>
          </p:cNvSpPr>
          <p:nvPr>
            <p:ph idx="1"/>
          </p:nvPr>
        </p:nvSpPr>
        <p:spPr/>
        <p:txBody>
          <a:bodyPr>
            <a:normAutofit lnSpcReduction="10000"/>
          </a:bodyPr>
          <a:lstStyle/>
          <a:p>
            <a:pPr eaLnBrk="1" hangingPunct="1">
              <a:lnSpc>
                <a:spcPct val="90000"/>
              </a:lnSpc>
            </a:pPr>
            <a:r>
              <a:rPr lang="en-US" altLang="en-US" dirty="0" smtClean="0">
                <a:cs typeface="Arial" charset="0"/>
              </a:rPr>
              <a:t>If a Commission desires information or a report which will require an excessive amount of staff time, the Commission should request the Mayor or Manager’s permission to pursue the project. </a:t>
            </a:r>
          </a:p>
          <a:p>
            <a:pPr eaLnBrk="1" hangingPunct="1">
              <a:lnSpc>
                <a:spcPct val="90000"/>
              </a:lnSpc>
            </a:pPr>
            <a:r>
              <a:rPr lang="en-US" altLang="en-US" dirty="0" smtClean="0">
                <a:cs typeface="Arial" charset="0"/>
              </a:rPr>
              <a:t>The Commission should direct the assigned staff with regard to the urgency of the referral. Following this procedure will prevent staff from being diverted from other priority projects</a:t>
            </a:r>
            <a:r>
              <a:rPr lang="en-US" altLang="en-US" dirty="0" smtClean="0"/>
              <a:t> </a:t>
            </a:r>
          </a:p>
        </p:txBody>
      </p:sp>
      <p:sp>
        <p:nvSpPr>
          <p:cNvPr id="157700" name="Date Placeholder 1"/>
          <p:cNvSpPr>
            <a:spLocks noGrp="1"/>
          </p:cNvSpPr>
          <p:nvPr>
            <p:ph type="dt" sz="quarter" idx="10"/>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1BAE786D-A8D7-4DBF-AE70-7449D7C264DE}" type="datetime1">
              <a:rPr lang="en-US" altLang="en-US" smtClean="0"/>
              <a:pPr/>
              <a:t>4/28/2023</a:t>
            </a:fld>
            <a:endParaRPr lang="en-US" altLang="en-US" smtClean="0"/>
          </a:p>
        </p:txBody>
      </p:sp>
    </p:spTree>
    <p:extLst>
      <p:ext uri="{BB962C8B-B14F-4D97-AF65-F5344CB8AC3E}">
        <p14:creationId xmlns:p14="http://schemas.microsoft.com/office/powerpoint/2010/main" val="521888151"/>
      </p:ext>
    </p:extLst>
  </p:cSld>
  <p:clrMapOvr>
    <a:masterClrMapping/>
  </p:clrMapOvr>
  <p:transition/>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Title 1"/>
          <p:cNvSpPr>
            <a:spLocks noGrp="1"/>
          </p:cNvSpPr>
          <p:nvPr>
            <p:ph type="title"/>
          </p:nvPr>
        </p:nvSpPr>
        <p:spPr/>
        <p:txBody>
          <a:bodyPr/>
          <a:lstStyle/>
          <a:p>
            <a:pPr eaLnBrk="1" hangingPunct="1"/>
            <a:r>
              <a:rPr lang="en-US" altLang="en-US" smtClean="0"/>
              <a:t>OTHER CONSIDERATIONS</a:t>
            </a:r>
          </a:p>
        </p:txBody>
      </p:sp>
      <p:sp>
        <p:nvSpPr>
          <p:cNvPr id="159747" name="Content Placeholder 2"/>
          <p:cNvSpPr>
            <a:spLocks noGrp="1"/>
          </p:cNvSpPr>
          <p:nvPr>
            <p:ph idx="1"/>
          </p:nvPr>
        </p:nvSpPr>
        <p:spPr/>
        <p:txBody>
          <a:bodyPr/>
          <a:lstStyle/>
          <a:p>
            <a:pPr eaLnBrk="1" hangingPunct="1">
              <a:lnSpc>
                <a:spcPct val="90000"/>
              </a:lnSpc>
            </a:pPr>
            <a:r>
              <a:rPr lang="en-US" altLang="en-US" smtClean="0">
                <a:cs typeface="Arial" charset="0"/>
              </a:rPr>
              <a:t>Assigned staff are professionals who are required to provide their best technical and professional advice both to the Commission and to the Mayor or Manager. </a:t>
            </a:r>
          </a:p>
          <a:p>
            <a:pPr eaLnBrk="1" hangingPunct="1">
              <a:lnSpc>
                <a:spcPct val="90000"/>
              </a:lnSpc>
            </a:pPr>
            <a:r>
              <a:rPr lang="en-US" altLang="en-US" smtClean="0">
                <a:cs typeface="Arial" charset="0"/>
              </a:rPr>
              <a:t>Occasionally this dual role will result in staff opposing a Commission recommendation. </a:t>
            </a:r>
          </a:p>
          <a:p>
            <a:pPr eaLnBrk="1" hangingPunct="1">
              <a:lnSpc>
                <a:spcPct val="90000"/>
              </a:lnSpc>
            </a:pPr>
            <a:r>
              <a:rPr lang="en-US" altLang="en-US" smtClean="0">
                <a:cs typeface="Arial" charset="0"/>
              </a:rPr>
              <a:t>In such cases, the Commission receives copies of the Mayor or Manager’s report at the same time the Governing Body receives the report.</a:t>
            </a:r>
            <a:endParaRPr lang="en-US" altLang="en-US" smtClean="0">
              <a:latin typeface="Courier New" pitchFamily="49" charset="0"/>
              <a:cs typeface="Courier New" pitchFamily="49" charset="0"/>
            </a:endParaRPr>
          </a:p>
          <a:p>
            <a:pPr eaLnBrk="1" hangingPunct="1">
              <a:lnSpc>
                <a:spcPct val="90000"/>
              </a:lnSpc>
            </a:pPr>
            <a:endParaRPr lang="en-US" altLang="en-US" smtClean="0"/>
          </a:p>
          <a:p>
            <a:pPr eaLnBrk="1" hangingPunct="1"/>
            <a:endParaRPr lang="en-US" altLang="en-US" smtClean="0"/>
          </a:p>
        </p:txBody>
      </p:sp>
      <p:sp>
        <p:nvSpPr>
          <p:cNvPr id="159748" name="Date Placeholder 3"/>
          <p:cNvSpPr>
            <a:spLocks noGrp="1"/>
          </p:cNvSpPr>
          <p:nvPr>
            <p:ph type="dt" sz="quarter" idx="10"/>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3850E2C1-7C1E-4A57-A653-C6B82258A8AA}" type="datetime1">
              <a:rPr lang="en-US" altLang="en-US" smtClean="0"/>
              <a:pPr/>
              <a:t>4/28/2023</a:t>
            </a:fld>
            <a:endParaRPr lang="en-US" altLang="en-US" smtClean="0"/>
          </a:p>
        </p:txBody>
      </p:sp>
    </p:spTree>
    <p:extLst>
      <p:ext uri="{BB962C8B-B14F-4D97-AF65-F5344CB8AC3E}">
        <p14:creationId xmlns:p14="http://schemas.microsoft.com/office/powerpoint/2010/main" val="3552800685"/>
      </p:ext>
    </p:extLst>
  </p:cSld>
  <p:clrMapOvr>
    <a:masterClrMapping/>
  </p:clrMapOvr>
  <p:transition/>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normAutofit/>
          </a:bodyPr>
          <a:lstStyle/>
          <a:p>
            <a:pPr eaLnBrk="1" hangingPunct="1">
              <a:defRPr/>
            </a:pPr>
            <a:r>
              <a:rPr lang="en-US"/>
              <a:t>Public Meeting or Public Hearing:  What is the Difference?</a:t>
            </a:r>
          </a:p>
        </p:txBody>
      </p:sp>
      <p:sp>
        <p:nvSpPr>
          <p:cNvPr id="160771" name="Rectangle 3"/>
          <p:cNvSpPr>
            <a:spLocks noGrp="1" noChangeArrowheads="1"/>
          </p:cNvSpPr>
          <p:nvPr>
            <p:ph type="subTitle" idx="1"/>
          </p:nvPr>
        </p:nvSpPr>
        <p:spPr/>
        <p:txBody>
          <a:bodyPr/>
          <a:lstStyle/>
          <a:p>
            <a:pPr eaLnBrk="1" hangingPunct="1"/>
            <a:endParaRPr lang="en-US" altLang="en-US" smtClean="0"/>
          </a:p>
        </p:txBody>
      </p:sp>
      <p:sp>
        <p:nvSpPr>
          <p:cNvPr id="160772" name="Date Placeholder 1"/>
          <p:cNvSpPr>
            <a:spLocks noGrp="1"/>
          </p:cNvSpPr>
          <p:nvPr>
            <p:ph type="dt" sz="quarter" idx="10"/>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D9CDB9A5-ACBC-4704-8A61-031AD2C572ED}" type="datetime1">
              <a:rPr lang="en-US" altLang="en-US" smtClean="0"/>
              <a:pPr/>
              <a:t>4/28/2023</a:t>
            </a:fld>
            <a:endParaRPr lang="en-US" altLang="en-US" smtClean="0"/>
          </a:p>
        </p:txBody>
      </p:sp>
    </p:spTree>
    <p:extLst>
      <p:ext uri="{BB962C8B-B14F-4D97-AF65-F5344CB8AC3E}">
        <p14:creationId xmlns:p14="http://schemas.microsoft.com/office/powerpoint/2010/main" val="1492350617"/>
      </p:ext>
    </p:extLst>
  </p:cSld>
  <p:clrMapOvr>
    <a:masterClrMapping/>
  </p:clrMapOvr>
  <p:transition/>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Grp="1" noChangeArrowheads="1"/>
          </p:cNvSpPr>
          <p:nvPr>
            <p:ph type="title"/>
          </p:nvPr>
        </p:nvSpPr>
        <p:spPr/>
        <p:txBody>
          <a:bodyPr/>
          <a:lstStyle/>
          <a:p>
            <a:pPr eaLnBrk="1" hangingPunct="1"/>
            <a:r>
              <a:rPr lang="en-US" altLang="en-US" smtClean="0"/>
              <a:t>INITIAL CONSIDERATIONS</a:t>
            </a:r>
          </a:p>
        </p:txBody>
      </p:sp>
      <p:sp>
        <p:nvSpPr>
          <p:cNvPr id="162819" name="Rectangle 3"/>
          <p:cNvSpPr>
            <a:spLocks noGrp="1" noChangeArrowheads="1"/>
          </p:cNvSpPr>
          <p:nvPr>
            <p:ph idx="1"/>
          </p:nvPr>
        </p:nvSpPr>
        <p:spPr>
          <a:xfrm>
            <a:off x="914400" y="1371600"/>
            <a:ext cx="7185025" cy="4340225"/>
          </a:xfrm>
        </p:spPr>
        <p:txBody>
          <a:bodyPr/>
          <a:lstStyle/>
          <a:p>
            <a:pPr eaLnBrk="1" hangingPunct="1">
              <a:lnSpc>
                <a:spcPct val="90000"/>
              </a:lnSpc>
            </a:pPr>
            <a:r>
              <a:rPr lang="en-US" altLang="en-US" dirty="0" smtClean="0"/>
              <a:t>Legislative vs. quasi-judicial depends on the subject matter of the proceeding.</a:t>
            </a:r>
          </a:p>
          <a:p>
            <a:pPr eaLnBrk="1" hangingPunct="1">
              <a:lnSpc>
                <a:spcPct val="90000"/>
              </a:lnSpc>
            </a:pPr>
            <a:r>
              <a:rPr lang="en-US" altLang="en-US" dirty="0" smtClean="0"/>
              <a:t>Legislative most common</a:t>
            </a:r>
          </a:p>
          <a:p>
            <a:pPr lvl="1" eaLnBrk="1" hangingPunct="1">
              <a:lnSpc>
                <a:spcPct val="90000"/>
              </a:lnSpc>
            </a:pPr>
            <a:r>
              <a:rPr lang="en-US" altLang="en-US" dirty="0" smtClean="0"/>
              <a:t>Gather information</a:t>
            </a:r>
          </a:p>
          <a:p>
            <a:pPr lvl="2" eaLnBrk="1" hangingPunct="1">
              <a:lnSpc>
                <a:spcPct val="90000"/>
              </a:lnSpc>
            </a:pPr>
            <a:r>
              <a:rPr lang="en-US" altLang="en-US" dirty="0" smtClean="0"/>
              <a:t>Citizens</a:t>
            </a:r>
          </a:p>
          <a:p>
            <a:pPr lvl="2" eaLnBrk="1" hangingPunct="1">
              <a:lnSpc>
                <a:spcPct val="90000"/>
              </a:lnSpc>
            </a:pPr>
            <a:r>
              <a:rPr lang="en-US" altLang="en-US" dirty="0" smtClean="0"/>
              <a:t>Staff</a:t>
            </a:r>
          </a:p>
          <a:p>
            <a:pPr lvl="2" eaLnBrk="1" hangingPunct="1">
              <a:lnSpc>
                <a:spcPct val="90000"/>
              </a:lnSpc>
            </a:pPr>
            <a:r>
              <a:rPr lang="en-US" altLang="en-US" dirty="0" smtClean="0"/>
              <a:t>Other sources</a:t>
            </a:r>
          </a:p>
          <a:p>
            <a:pPr lvl="1" eaLnBrk="1" hangingPunct="1">
              <a:lnSpc>
                <a:spcPct val="90000"/>
              </a:lnSpc>
            </a:pPr>
            <a:r>
              <a:rPr lang="en-US" altLang="en-US" dirty="0" smtClean="0"/>
              <a:t>Implement policy based on the information gathered.</a:t>
            </a:r>
          </a:p>
          <a:p>
            <a:pPr eaLnBrk="1" hangingPunct="1">
              <a:lnSpc>
                <a:spcPct val="90000"/>
              </a:lnSpc>
              <a:buFont typeface="Wingdings" pitchFamily="2" charset="2"/>
              <a:buNone/>
            </a:pPr>
            <a:endParaRPr lang="en-US" altLang="en-US" dirty="0" smtClean="0"/>
          </a:p>
        </p:txBody>
      </p:sp>
      <p:sp>
        <p:nvSpPr>
          <p:cNvPr id="162820" name="Date Placeholder 1"/>
          <p:cNvSpPr>
            <a:spLocks noGrp="1"/>
          </p:cNvSpPr>
          <p:nvPr>
            <p:ph type="dt" sz="quarter" idx="10"/>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95775560-A8EB-4CA0-90DA-9A80CA2090AC}" type="datetime1">
              <a:rPr lang="en-US" altLang="en-US" smtClean="0"/>
              <a:pPr/>
              <a:t>4/28/2023</a:t>
            </a:fld>
            <a:endParaRPr lang="en-US" altLang="en-US" smtClean="0"/>
          </a:p>
        </p:txBody>
      </p:sp>
    </p:spTree>
    <p:extLst>
      <p:ext uri="{BB962C8B-B14F-4D97-AF65-F5344CB8AC3E}">
        <p14:creationId xmlns:p14="http://schemas.microsoft.com/office/powerpoint/2010/main" val="3970294508"/>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533400"/>
            <a:ext cx="8839200" cy="1371600"/>
          </a:xfrm>
        </p:spPr>
        <p:txBody>
          <a:bodyPr rtlCol="0">
            <a:noAutofit/>
          </a:bodyPr>
          <a:lstStyle/>
          <a:p>
            <a:pPr eaLnBrk="1" fontAlgn="auto" hangingPunct="1">
              <a:spcAft>
                <a:spcPts val="0"/>
              </a:spcAft>
              <a:defRPr/>
            </a:pPr>
            <a:r>
              <a:rPr lang="en-US" sz="4000" cap="all" dirty="0" smtClean="0">
                <a:latin typeface="Arial Black" panose="020B0A04020102020204" pitchFamily="34" charset="0"/>
                <a:cs typeface="Arial" pitchFamily="34" charset="0"/>
              </a:rPr>
              <a:t>Purposeful</a:t>
            </a:r>
            <a:br>
              <a:rPr lang="en-US" sz="4000" cap="all" dirty="0" smtClean="0">
                <a:latin typeface="Arial Black" panose="020B0A04020102020204" pitchFamily="34" charset="0"/>
                <a:cs typeface="Arial" pitchFamily="34" charset="0"/>
              </a:rPr>
            </a:br>
            <a:r>
              <a:rPr lang="en-US" sz="4000" cap="all" dirty="0" smtClean="0">
                <a:latin typeface="Arial Black" panose="020B0A04020102020204" pitchFamily="34" charset="0"/>
                <a:cs typeface="Arial" pitchFamily="34" charset="0"/>
              </a:rPr>
              <a:t>Planning &amp; zoning</a:t>
            </a:r>
            <a:br>
              <a:rPr lang="en-US" sz="4000" cap="all" dirty="0" smtClean="0">
                <a:latin typeface="Arial Black" panose="020B0A04020102020204" pitchFamily="34" charset="0"/>
                <a:cs typeface="Arial" pitchFamily="34" charset="0"/>
              </a:rPr>
            </a:br>
            <a:r>
              <a:rPr lang="en-US" sz="4000" cap="all" dirty="0" smtClean="0">
                <a:latin typeface="Arial Black" panose="020B0A04020102020204" pitchFamily="34" charset="0"/>
                <a:cs typeface="Arial" pitchFamily="34" charset="0"/>
              </a:rPr>
              <a:t>Regulations</a:t>
            </a:r>
            <a:endParaRPr lang="en-US" sz="4000" cap="all" dirty="0">
              <a:latin typeface="Arial Black" panose="020B0A04020102020204" pitchFamily="34" charset="0"/>
            </a:endParaRPr>
          </a:p>
        </p:txBody>
      </p:sp>
      <p:sp>
        <p:nvSpPr>
          <p:cNvPr id="3" name="Content Placeholder 2"/>
          <p:cNvSpPr>
            <a:spLocks noGrp="1"/>
          </p:cNvSpPr>
          <p:nvPr>
            <p:ph idx="1"/>
          </p:nvPr>
        </p:nvSpPr>
        <p:spPr>
          <a:xfrm>
            <a:off x="457200" y="1981200"/>
            <a:ext cx="8229600" cy="4525963"/>
          </a:xfrm>
        </p:spPr>
        <p:txBody>
          <a:bodyPr rtlCol="0">
            <a:normAutofit fontScale="92500" lnSpcReduction="10000"/>
          </a:bodyPr>
          <a:lstStyle/>
          <a:p>
            <a:pPr marL="0" indent="0" eaLnBrk="1" fontAlgn="auto" hangingPunct="1">
              <a:spcAft>
                <a:spcPts val="0"/>
              </a:spcAft>
              <a:buFont typeface="Arial"/>
              <a:buNone/>
              <a:defRPr/>
            </a:pPr>
            <a:r>
              <a:rPr lang="en-US" dirty="0" smtClean="0">
                <a:cs typeface="Arial" pitchFamily="34" charset="0"/>
              </a:rPr>
              <a:t>Why Plan/Zone?</a:t>
            </a:r>
          </a:p>
          <a:p>
            <a:pPr marL="514350" indent="-514350" eaLnBrk="1" fontAlgn="auto" hangingPunct="1">
              <a:spcAft>
                <a:spcPts val="0"/>
              </a:spcAft>
              <a:buFont typeface="Arial"/>
              <a:buAutoNum type="arabicPeriod"/>
              <a:defRPr/>
            </a:pPr>
            <a:r>
              <a:rPr lang="en-US" dirty="0" smtClean="0">
                <a:cs typeface="Arial" pitchFamily="34" charset="0"/>
              </a:rPr>
              <a:t>Preparation for the future</a:t>
            </a:r>
          </a:p>
          <a:p>
            <a:pPr marL="514350" indent="-514350" eaLnBrk="1" fontAlgn="auto" hangingPunct="1">
              <a:spcAft>
                <a:spcPts val="0"/>
              </a:spcAft>
              <a:buFont typeface="Arial"/>
              <a:buAutoNum type="arabicPeriod"/>
              <a:defRPr/>
            </a:pPr>
            <a:r>
              <a:rPr lang="en-US" dirty="0" smtClean="0">
                <a:cs typeface="Arial" pitchFamily="34" charset="0"/>
              </a:rPr>
              <a:t>Identification of problems and possible solutions</a:t>
            </a:r>
          </a:p>
          <a:p>
            <a:pPr marL="514350" indent="-514350" eaLnBrk="1" fontAlgn="auto" hangingPunct="1">
              <a:spcAft>
                <a:spcPts val="0"/>
              </a:spcAft>
              <a:buFont typeface="Arial"/>
              <a:buAutoNum type="arabicPeriod"/>
              <a:defRPr/>
            </a:pPr>
            <a:r>
              <a:rPr lang="en-US" dirty="0" smtClean="0">
                <a:cs typeface="Arial" pitchFamily="34" charset="0"/>
              </a:rPr>
              <a:t>Establishes priorities for community development</a:t>
            </a:r>
          </a:p>
          <a:p>
            <a:pPr marL="514350" indent="-514350" eaLnBrk="1" fontAlgn="auto" hangingPunct="1">
              <a:spcAft>
                <a:spcPts val="0"/>
              </a:spcAft>
              <a:buFont typeface="Arial"/>
              <a:buAutoNum type="arabicPeriod"/>
              <a:defRPr/>
            </a:pPr>
            <a:r>
              <a:rPr lang="en-US" dirty="0" smtClean="0">
                <a:cs typeface="Arial" pitchFamily="34" charset="0"/>
              </a:rPr>
              <a:t>Devises policies to address growth and design</a:t>
            </a:r>
          </a:p>
          <a:p>
            <a:pPr marL="514350" indent="-514350" eaLnBrk="1" fontAlgn="auto" hangingPunct="1">
              <a:spcAft>
                <a:spcPts val="0"/>
              </a:spcAft>
              <a:buFont typeface="Arial"/>
              <a:buAutoNum type="arabicPeriod"/>
              <a:defRPr/>
            </a:pPr>
            <a:r>
              <a:rPr lang="en-US" dirty="0" smtClean="0">
                <a:cs typeface="Arial" pitchFamily="34" charset="0"/>
              </a:rPr>
              <a:t>Helps coordinate development projects with one another</a:t>
            </a:r>
          </a:p>
          <a:p>
            <a:pPr marL="514350" indent="-514350" eaLnBrk="1" fontAlgn="auto" hangingPunct="1">
              <a:spcAft>
                <a:spcPts val="0"/>
              </a:spcAft>
              <a:buFont typeface="Arial"/>
              <a:buAutoNum type="arabicPeriod"/>
              <a:defRPr/>
            </a:pPr>
            <a:r>
              <a:rPr lang="en-US" dirty="0" smtClean="0">
                <a:cs typeface="Arial" pitchFamily="34" charset="0"/>
              </a:rPr>
              <a:t>Educates, involves and informs the public</a:t>
            </a:r>
            <a:endParaRPr lang="en-US" dirty="0">
              <a:cs typeface="Arial" pitchFamily="34" charset="0"/>
            </a:endParaRPr>
          </a:p>
        </p:txBody>
      </p:sp>
    </p:spTree>
    <p:extLst>
      <p:ext uri="{BB962C8B-B14F-4D97-AF65-F5344CB8AC3E}">
        <p14:creationId xmlns:p14="http://schemas.microsoft.com/office/powerpoint/2010/main" val="2911049582"/>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Rectangle 2"/>
          <p:cNvSpPr>
            <a:spLocks noGrp="1" noChangeArrowheads="1"/>
          </p:cNvSpPr>
          <p:nvPr>
            <p:ph type="title"/>
          </p:nvPr>
        </p:nvSpPr>
        <p:spPr/>
        <p:txBody>
          <a:bodyPr/>
          <a:lstStyle/>
          <a:p>
            <a:pPr eaLnBrk="1" hangingPunct="1"/>
            <a:r>
              <a:rPr lang="en-US" altLang="en-US" smtClean="0"/>
              <a:t>Legislative Decision Making</a:t>
            </a:r>
          </a:p>
        </p:txBody>
      </p:sp>
      <p:sp>
        <p:nvSpPr>
          <p:cNvPr id="164867" name="Rectangle 3"/>
          <p:cNvSpPr>
            <a:spLocks noGrp="1" noChangeArrowheads="1"/>
          </p:cNvSpPr>
          <p:nvPr>
            <p:ph idx="1"/>
          </p:nvPr>
        </p:nvSpPr>
        <p:spPr>
          <a:xfrm>
            <a:off x="1371600" y="2303463"/>
            <a:ext cx="7343775" cy="3983037"/>
          </a:xfrm>
        </p:spPr>
        <p:txBody>
          <a:bodyPr/>
          <a:lstStyle/>
          <a:p>
            <a:pPr eaLnBrk="1" hangingPunct="1"/>
            <a:r>
              <a:rPr lang="en-US" altLang="en-US" smtClean="0"/>
              <a:t>Making Policy</a:t>
            </a:r>
          </a:p>
          <a:p>
            <a:pPr eaLnBrk="1" hangingPunct="1"/>
            <a:r>
              <a:rPr lang="en-US" altLang="en-US" smtClean="0"/>
              <a:t>Enacting Ordinances</a:t>
            </a:r>
          </a:p>
          <a:p>
            <a:pPr eaLnBrk="1" hangingPunct="1"/>
            <a:r>
              <a:rPr lang="en-US" altLang="en-US" smtClean="0"/>
              <a:t>Prescribing a course of action for the municipality.</a:t>
            </a:r>
          </a:p>
          <a:p>
            <a:pPr eaLnBrk="1" hangingPunct="1"/>
            <a:r>
              <a:rPr lang="en-US" altLang="en-US" smtClean="0"/>
              <a:t>Deciding matters that affect the municipality as a whole.</a:t>
            </a:r>
          </a:p>
        </p:txBody>
      </p:sp>
      <p:sp>
        <p:nvSpPr>
          <p:cNvPr id="164868" name="Date Placeholder 1"/>
          <p:cNvSpPr>
            <a:spLocks noGrp="1"/>
          </p:cNvSpPr>
          <p:nvPr>
            <p:ph type="dt" sz="quarter" idx="10"/>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9A6F72F8-2A7E-4BC3-93AB-8951C0DB4B6E}" type="datetime1">
              <a:rPr lang="en-US" altLang="en-US" smtClean="0"/>
              <a:pPr/>
              <a:t>4/28/2023</a:t>
            </a:fld>
            <a:endParaRPr lang="en-US" altLang="en-US" smtClean="0"/>
          </a:p>
        </p:txBody>
      </p:sp>
    </p:spTree>
    <p:extLst>
      <p:ext uri="{BB962C8B-B14F-4D97-AF65-F5344CB8AC3E}">
        <p14:creationId xmlns:p14="http://schemas.microsoft.com/office/powerpoint/2010/main" val="4103707261"/>
      </p:ext>
    </p:extLst>
  </p:cSld>
  <p:clrMapOvr>
    <a:masterClrMapping/>
  </p:clrMapOvr>
  <p:transition/>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Rectangle 2"/>
          <p:cNvSpPr>
            <a:spLocks noGrp="1" noChangeArrowheads="1"/>
          </p:cNvSpPr>
          <p:nvPr>
            <p:ph type="title"/>
          </p:nvPr>
        </p:nvSpPr>
        <p:spPr/>
        <p:txBody>
          <a:bodyPr/>
          <a:lstStyle/>
          <a:p>
            <a:pPr eaLnBrk="1" hangingPunct="1"/>
            <a:r>
              <a:rPr lang="en-US" altLang="en-US" smtClean="0"/>
              <a:t>Quasi-judicial Decision Making</a:t>
            </a:r>
          </a:p>
        </p:txBody>
      </p:sp>
      <p:sp>
        <p:nvSpPr>
          <p:cNvPr id="166915" name="Rectangle 3"/>
          <p:cNvSpPr>
            <a:spLocks noGrp="1" noChangeArrowheads="1"/>
          </p:cNvSpPr>
          <p:nvPr>
            <p:ph idx="1"/>
          </p:nvPr>
        </p:nvSpPr>
        <p:spPr>
          <a:xfrm>
            <a:off x="1371600" y="2435225"/>
            <a:ext cx="7343775" cy="3851275"/>
          </a:xfrm>
        </p:spPr>
        <p:txBody>
          <a:bodyPr/>
          <a:lstStyle/>
          <a:p>
            <a:pPr eaLnBrk="1" hangingPunct="1"/>
            <a:r>
              <a:rPr lang="en-US" altLang="en-US" smtClean="0"/>
              <a:t>Decisions affecting the rights of an individual person.</a:t>
            </a:r>
          </a:p>
          <a:p>
            <a:pPr eaLnBrk="1" hangingPunct="1"/>
            <a:r>
              <a:rPr lang="en-US" altLang="en-US" smtClean="0"/>
              <a:t>Proceedings where the body is required to  notify and hear from the parties.</a:t>
            </a:r>
          </a:p>
          <a:p>
            <a:pPr eaLnBrk="1" hangingPunct="1"/>
            <a:r>
              <a:rPr lang="en-US" altLang="en-US" smtClean="0"/>
              <a:t>Proceedings where the decision must be based on evidence “on the record.”</a:t>
            </a:r>
          </a:p>
          <a:p>
            <a:pPr eaLnBrk="1" hangingPunct="1">
              <a:buFont typeface="Wingdings" pitchFamily="2" charset="2"/>
              <a:buNone/>
            </a:pPr>
            <a:endParaRPr lang="en-US" altLang="en-US" smtClean="0"/>
          </a:p>
          <a:p>
            <a:pPr eaLnBrk="1" hangingPunct="1"/>
            <a:endParaRPr lang="en-US" altLang="en-US" smtClean="0"/>
          </a:p>
        </p:txBody>
      </p:sp>
      <p:sp>
        <p:nvSpPr>
          <p:cNvPr id="166916" name="Date Placeholder 1"/>
          <p:cNvSpPr>
            <a:spLocks noGrp="1"/>
          </p:cNvSpPr>
          <p:nvPr>
            <p:ph type="dt" sz="quarter" idx="10"/>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8182E5BF-2C67-4186-B9B8-30BEE5843E89}" type="datetime1">
              <a:rPr lang="en-US" altLang="en-US" smtClean="0"/>
              <a:pPr/>
              <a:t>4/28/2023</a:t>
            </a:fld>
            <a:endParaRPr lang="en-US" altLang="en-US" smtClean="0"/>
          </a:p>
        </p:txBody>
      </p:sp>
    </p:spTree>
    <p:extLst>
      <p:ext uri="{BB962C8B-B14F-4D97-AF65-F5344CB8AC3E}">
        <p14:creationId xmlns:p14="http://schemas.microsoft.com/office/powerpoint/2010/main" val="2171289498"/>
      </p:ext>
    </p:extLst>
  </p:cSld>
  <p:clrMapOvr>
    <a:masterClrMapping/>
  </p:clrMapOvr>
  <p:transition/>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Rectangle 2"/>
          <p:cNvSpPr>
            <a:spLocks noGrp="1" noChangeArrowheads="1"/>
          </p:cNvSpPr>
          <p:nvPr>
            <p:ph type="title"/>
          </p:nvPr>
        </p:nvSpPr>
        <p:spPr/>
        <p:txBody>
          <a:bodyPr/>
          <a:lstStyle/>
          <a:p>
            <a:pPr eaLnBrk="1" hangingPunct="1"/>
            <a:r>
              <a:rPr lang="en-US" altLang="en-US" smtClean="0"/>
              <a:t>Quasi-judicial Decision Making</a:t>
            </a:r>
          </a:p>
        </p:txBody>
      </p:sp>
      <p:sp>
        <p:nvSpPr>
          <p:cNvPr id="168963" name="Rectangle 3"/>
          <p:cNvSpPr>
            <a:spLocks noGrp="1" noChangeArrowheads="1"/>
          </p:cNvSpPr>
          <p:nvPr>
            <p:ph idx="1"/>
          </p:nvPr>
        </p:nvSpPr>
        <p:spPr>
          <a:xfrm>
            <a:off x="1371600" y="2074863"/>
            <a:ext cx="7343775" cy="4656137"/>
          </a:xfrm>
        </p:spPr>
        <p:txBody>
          <a:bodyPr/>
          <a:lstStyle/>
          <a:p>
            <a:pPr eaLnBrk="1" hangingPunct="1"/>
            <a:r>
              <a:rPr lang="en-US" altLang="en-US" smtClean="0"/>
              <a:t>When board is empowered to:</a:t>
            </a:r>
          </a:p>
          <a:p>
            <a:pPr lvl="1" eaLnBrk="1" hangingPunct="1"/>
            <a:r>
              <a:rPr lang="en-US" altLang="en-US" smtClean="0"/>
              <a:t>Investigate facts</a:t>
            </a:r>
          </a:p>
          <a:p>
            <a:pPr lvl="1" eaLnBrk="1" hangingPunct="1"/>
            <a:r>
              <a:rPr lang="en-US" altLang="en-US" smtClean="0"/>
              <a:t>Weigh evidence</a:t>
            </a:r>
          </a:p>
          <a:p>
            <a:pPr lvl="1" eaLnBrk="1" hangingPunct="1"/>
            <a:r>
              <a:rPr lang="en-US" altLang="en-US" smtClean="0"/>
              <a:t>Draw conclusions as a basis for official action.</a:t>
            </a:r>
          </a:p>
          <a:p>
            <a:pPr lvl="1" eaLnBrk="1" hangingPunct="1">
              <a:lnSpc>
                <a:spcPct val="90000"/>
              </a:lnSpc>
            </a:pPr>
            <a:r>
              <a:rPr lang="en-US" altLang="en-US" smtClean="0">
                <a:ea typeface="MS Mincho" pitchFamily="49" charset="-128"/>
              </a:rPr>
              <a:t>Conditional Uses, Variances, Special Exemptions.</a:t>
            </a:r>
          </a:p>
          <a:p>
            <a:pPr lvl="1" eaLnBrk="1" hangingPunct="1">
              <a:lnSpc>
                <a:spcPct val="90000"/>
              </a:lnSpc>
            </a:pPr>
            <a:r>
              <a:rPr lang="en-US" altLang="en-US" smtClean="0">
                <a:ea typeface="MS Mincho" pitchFamily="49" charset="-128"/>
              </a:rPr>
              <a:t>Zone Changes?</a:t>
            </a:r>
            <a:endParaRPr lang="en-US" altLang="en-US" smtClean="0">
              <a:latin typeface="Courier New" pitchFamily="49" charset="0"/>
              <a:cs typeface="Times New Roman" pitchFamily="18" charset="0"/>
            </a:endParaRPr>
          </a:p>
        </p:txBody>
      </p:sp>
      <p:sp>
        <p:nvSpPr>
          <p:cNvPr id="168964" name="Date Placeholder 1"/>
          <p:cNvSpPr>
            <a:spLocks noGrp="1"/>
          </p:cNvSpPr>
          <p:nvPr>
            <p:ph type="dt" sz="quarter" idx="10"/>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C977BEA5-0608-4497-AD29-D55495601645}" type="datetime1">
              <a:rPr lang="en-US" altLang="en-US" smtClean="0"/>
              <a:pPr/>
              <a:t>4/28/2023</a:t>
            </a:fld>
            <a:endParaRPr lang="en-US" altLang="en-US" smtClean="0"/>
          </a:p>
        </p:txBody>
      </p:sp>
    </p:spTree>
    <p:extLst>
      <p:ext uri="{BB962C8B-B14F-4D97-AF65-F5344CB8AC3E}">
        <p14:creationId xmlns:p14="http://schemas.microsoft.com/office/powerpoint/2010/main" val="2489543552"/>
      </p:ext>
    </p:extLst>
  </p:cSld>
  <p:clrMapOvr>
    <a:masterClrMapping/>
  </p:clrMapOvr>
  <p:transition/>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Rectangle 4"/>
          <p:cNvSpPr>
            <a:spLocks noGrp="1" noChangeArrowheads="1"/>
          </p:cNvSpPr>
          <p:nvPr>
            <p:ph type="ctrTitle"/>
          </p:nvPr>
        </p:nvSpPr>
        <p:spPr/>
        <p:txBody>
          <a:bodyPr/>
          <a:lstStyle/>
          <a:p>
            <a:pPr eaLnBrk="1" hangingPunct="1"/>
            <a:r>
              <a:rPr lang="en-US" altLang="en-US" sz="4000" smtClean="0"/>
              <a:t>LEGISLATIVE DECISION MAKING</a:t>
            </a:r>
          </a:p>
        </p:txBody>
      </p:sp>
      <p:sp>
        <p:nvSpPr>
          <p:cNvPr id="171011" name="Rectangle 5"/>
          <p:cNvSpPr>
            <a:spLocks noGrp="1" noChangeArrowheads="1"/>
          </p:cNvSpPr>
          <p:nvPr>
            <p:ph type="subTitle" idx="1"/>
          </p:nvPr>
        </p:nvSpPr>
        <p:spPr/>
        <p:txBody>
          <a:bodyPr/>
          <a:lstStyle/>
          <a:p>
            <a:pPr eaLnBrk="1" hangingPunct="1"/>
            <a:endParaRPr lang="en-US" altLang="en-US" smtClean="0"/>
          </a:p>
        </p:txBody>
      </p:sp>
      <p:sp>
        <p:nvSpPr>
          <p:cNvPr id="171012" name="Date Placeholder 1"/>
          <p:cNvSpPr>
            <a:spLocks noGrp="1"/>
          </p:cNvSpPr>
          <p:nvPr>
            <p:ph type="dt" sz="quarter" idx="10"/>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5E347B80-0495-488B-B1AE-F6AECD9422F3}" type="datetime1">
              <a:rPr lang="en-US" altLang="en-US" smtClean="0"/>
              <a:pPr/>
              <a:t>4/28/2023</a:t>
            </a:fld>
            <a:endParaRPr lang="en-US" altLang="en-US" smtClean="0"/>
          </a:p>
        </p:txBody>
      </p:sp>
    </p:spTree>
    <p:extLst>
      <p:ext uri="{BB962C8B-B14F-4D97-AF65-F5344CB8AC3E}">
        <p14:creationId xmlns:p14="http://schemas.microsoft.com/office/powerpoint/2010/main" val="164223759"/>
      </p:ext>
    </p:extLst>
  </p:cSld>
  <p:clrMapOvr>
    <a:masterClrMapping/>
  </p:clrMapOvr>
  <p:transition/>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Rectangle 2"/>
          <p:cNvSpPr>
            <a:spLocks noGrp="1" noChangeArrowheads="1"/>
          </p:cNvSpPr>
          <p:nvPr>
            <p:ph type="title"/>
          </p:nvPr>
        </p:nvSpPr>
        <p:spPr/>
        <p:txBody>
          <a:bodyPr/>
          <a:lstStyle/>
          <a:p>
            <a:pPr algn="ctr" eaLnBrk="1" hangingPunct="1"/>
            <a:r>
              <a:rPr lang="en-US" altLang="en-US" smtClean="0"/>
              <a:t>Notice </a:t>
            </a:r>
          </a:p>
        </p:txBody>
      </p:sp>
      <p:sp>
        <p:nvSpPr>
          <p:cNvPr id="173059" name="Rectangle 3"/>
          <p:cNvSpPr>
            <a:spLocks noGrp="1" noChangeArrowheads="1"/>
          </p:cNvSpPr>
          <p:nvPr>
            <p:ph idx="1"/>
          </p:nvPr>
        </p:nvSpPr>
        <p:spPr>
          <a:xfrm>
            <a:off x="838200" y="1371600"/>
            <a:ext cx="7423150" cy="3467100"/>
          </a:xfrm>
        </p:spPr>
        <p:txBody>
          <a:bodyPr/>
          <a:lstStyle/>
          <a:p>
            <a:pPr eaLnBrk="1" hangingPunct="1"/>
            <a:r>
              <a:rPr lang="en-US" altLang="en-US" dirty="0" smtClean="0"/>
              <a:t>Provided for in the Open Meetings Act.</a:t>
            </a:r>
          </a:p>
          <a:p>
            <a:pPr eaLnBrk="1" hangingPunct="1"/>
            <a:r>
              <a:rPr lang="en-US" altLang="en-US" dirty="0" smtClean="0"/>
              <a:t>Meetings must be open to the public.</a:t>
            </a:r>
          </a:p>
          <a:p>
            <a:pPr eaLnBrk="1" hangingPunct="1"/>
            <a:r>
              <a:rPr lang="en-US" altLang="en-US" dirty="0" smtClean="0"/>
              <a:t>OMA requires notice to be reasonable,</a:t>
            </a:r>
          </a:p>
          <a:p>
            <a:pPr eaLnBrk="1" hangingPunct="1"/>
            <a:r>
              <a:rPr lang="en-US" altLang="en-US" dirty="0" smtClean="0"/>
              <a:t>Pubic body to determine reasonableness on an annual basis.</a:t>
            </a:r>
          </a:p>
          <a:p>
            <a:pPr eaLnBrk="1" hangingPunct="1"/>
            <a:r>
              <a:rPr lang="en-US" altLang="en-US" dirty="0" smtClean="0"/>
              <a:t>Left to discretion of the public body.</a:t>
            </a:r>
          </a:p>
        </p:txBody>
      </p:sp>
      <p:sp>
        <p:nvSpPr>
          <p:cNvPr id="173060" name="Date Placeholder 1"/>
          <p:cNvSpPr>
            <a:spLocks noGrp="1"/>
          </p:cNvSpPr>
          <p:nvPr>
            <p:ph type="dt" sz="quarter" idx="10"/>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CF364837-38F0-4DC1-80D4-E7E919E849FA}" type="datetime1">
              <a:rPr lang="en-US" altLang="en-US" smtClean="0"/>
              <a:pPr/>
              <a:t>4/28/2023</a:t>
            </a:fld>
            <a:endParaRPr lang="en-US" altLang="en-US" smtClean="0"/>
          </a:p>
        </p:txBody>
      </p:sp>
    </p:spTree>
    <p:extLst>
      <p:ext uri="{BB962C8B-B14F-4D97-AF65-F5344CB8AC3E}">
        <p14:creationId xmlns:p14="http://schemas.microsoft.com/office/powerpoint/2010/main" val="1760242959"/>
      </p:ext>
    </p:extLst>
  </p:cSld>
  <p:clrMapOvr>
    <a:masterClrMapping/>
  </p:clrMapOvr>
  <p:transition/>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Rectangle 2"/>
          <p:cNvSpPr>
            <a:spLocks noGrp="1" noChangeArrowheads="1"/>
          </p:cNvSpPr>
          <p:nvPr>
            <p:ph type="title"/>
          </p:nvPr>
        </p:nvSpPr>
        <p:spPr/>
        <p:txBody>
          <a:bodyPr/>
          <a:lstStyle/>
          <a:p>
            <a:pPr algn="ctr" eaLnBrk="1" hangingPunct="1"/>
            <a:r>
              <a:rPr lang="en-US" altLang="en-US" smtClean="0"/>
              <a:t>Notice</a:t>
            </a:r>
          </a:p>
        </p:txBody>
      </p:sp>
      <p:sp>
        <p:nvSpPr>
          <p:cNvPr id="175107" name="Rectangle 3"/>
          <p:cNvSpPr>
            <a:spLocks noGrp="1" noChangeArrowheads="1"/>
          </p:cNvSpPr>
          <p:nvPr>
            <p:ph idx="1"/>
          </p:nvPr>
        </p:nvSpPr>
        <p:spPr>
          <a:xfrm>
            <a:off x="914400" y="1371600"/>
            <a:ext cx="7400925" cy="3467100"/>
          </a:xfrm>
        </p:spPr>
        <p:txBody>
          <a:bodyPr/>
          <a:lstStyle/>
          <a:p>
            <a:pPr eaLnBrk="1" hangingPunct="1"/>
            <a:r>
              <a:rPr lang="en-US" altLang="en-US" dirty="0" smtClean="0"/>
              <a:t>Attorney General recommendation.</a:t>
            </a:r>
          </a:p>
          <a:p>
            <a:pPr eaLnBrk="1" hangingPunct="1"/>
            <a:r>
              <a:rPr lang="en-US" altLang="en-US" dirty="0" smtClean="0"/>
              <a:t>Open Meeting Resolution</a:t>
            </a:r>
          </a:p>
          <a:p>
            <a:pPr eaLnBrk="1" hangingPunct="1"/>
            <a:r>
              <a:rPr lang="en-US" altLang="en-US" dirty="0" smtClean="0"/>
              <a:t>Regular Meeting</a:t>
            </a:r>
          </a:p>
          <a:p>
            <a:pPr eaLnBrk="1" hangingPunct="1"/>
            <a:r>
              <a:rPr lang="en-US" altLang="en-US" dirty="0" smtClean="0"/>
              <a:t>Maximum Notice</a:t>
            </a:r>
          </a:p>
          <a:p>
            <a:pPr eaLnBrk="1" hangingPunct="1"/>
            <a:r>
              <a:rPr lang="en-US" altLang="en-US" dirty="0" smtClean="0"/>
              <a:t>Agenda requirement</a:t>
            </a:r>
          </a:p>
          <a:p>
            <a:pPr eaLnBrk="1" hangingPunct="1"/>
            <a:endParaRPr lang="en-US" altLang="en-US" dirty="0" smtClean="0"/>
          </a:p>
          <a:p>
            <a:pPr eaLnBrk="1" hangingPunct="1"/>
            <a:endParaRPr lang="en-US" altLang="en-US" dirty="0" smtClean="0"/>
          </a:p>
        </p:txBody>
      </p:sp>
      <p:sp>
        <p:nvSpPr>
          <p:cNvPr id="175108" name="Date Placeholder 1"/>
          <p:cNvSpPr>
            <a:spLocks noGrp="1"/>
          </p:cNvSpPr>
          <p:nvPr>
            <p:ph type="dt" sz="quarter" idx="10"/>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B15CBF55-A933-4E88-AD2E-24C04AEA2DC0}" type="datetime1">
              <a:rPr lang="en-US" altLang="en-US" smtClean="0"/>
              <a:pPr/>
              <a:t>4/28/2023</a:t>
            </a:fld>
            <a:endParaRPr lang="en-US" altLang="en-US" smtClean="0"/>
          </a:p>
        </p:txBody>
      </p:sp>
    </p:spTree>
    <p:extLst>
      <p:ext uri="{BB962C8B-B14F-4D97-AF65-F5344CB8AC3E}">
        <p14:creationId xmlns:p14="http://schemas.microsoft.com/office/powerpoint/2010/main" val="955451296"/>
      </p:ext>
    </p:extLst>
  </p:cSld>
  <p:clrMapOvr>
    <a:masterClrMapping/>
  </p:clrMapOvr>
  <p:transition/>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Rectangle 2"/>
          <p:cNvSpPr>
            <a:spLocks noGrp="1" noChangeArrowheads="1"/>
          </p:cNvSpPr>
          <p:nvPr>
            <p:ph type="title"/>
          </p:nvPr>
        </p:nvSpPr>
        <p:spPr>
          <a:xfrm>
            <a:off x="1371600" y="166688"/>
            <a:ext cx="7543800" cy="1274762"/>
          </a:xfrm>
        </p:spPr>
        <p:txBody>
          <a:bodyPr/>
          <a:lstStyle/>
          <a:p>
            <a:pPr algn="ctr" eaLnBrk="1" hangingPunct="1"/>
            <a:r>
              <a:rPr lang="en-US" altLang="en-US" smtClean="0"/>
              <a:t>Minutes</a:t>
            </a:r>
          </a:p>
        </p:txBody>
      </p:sp>
      <p:sp>
        <p:nvSpPr>
          <p:cNvPr id="177155" name="Rectangle 3"/>
          <p:cNvSpPr>
            <a:spLocks noGrp="1" noChangeArrowheads="1"/>
          </p:cNvSpPr>
          <p:nvPr>
            <p:ph idx="1"/>
          </p:nvPr>
        </p:nvSpPr>
        <p:spPr>
          <a:xfrm>
            <a:off x="1270000" y="1292225"/>
            <a:ext cx="7431088" cy="4956175"/>
          </a:xfrm>
        </p:spPr>
        <p:txBody>
          <a:bodyPr>
            <a:normAutofit lnSpcReduction="10000"/>
          </a:bodyPr>
          <a:lstStyle/>
          <a:p>
            <a:pPr eaLnBrk="1" hangingPunct="1"/>
            <a:r>
              <a:rPr lang="en-US" altLang="en-US" smtClean="0"/>
              <a:t>Governed by OMA</a:t>
            </a:r>
          </a:p>
          <a:p>
            <a:pPr eaLnBrk="1" hangingPunct="1"/>
            <a:r>
              <a:rPr lang="en-US" altLang="en-US" smtClean="0"/>
              <a:t>Requires</a:t>
            </a:r>
          </a:p>
          <a:p>
            <a:pPr lvl="1" eaLnBrk="1" hangingPunct="1"/>
            <a:r>
              <a:rPr lang="en-US" altLang="en-US" smtClean="0"/>
              <a:t>Date</a:t>
            </a:r>
          </a:p>
          <a:p>
            <a:pPr lvl="1" eaLnBrk="1" hangingPunct="1"/>
            <a:r>
              <a:rPr lang="en-US" altLang="en-US" smtClean="0"/>
              <a:t>Time</a:t>
            </a:r>
          </a:p>
          <a:p>
            <a:pPr lvl="1" eaLnBrk="1" hangingPunct="1"/>
            <a:r>
              <a:rPr lang="en-US" altLang="en-US" smtClean="0"/>
              <a:t>Place</a:t>
            </a:r>
          </a:p>
          <a:p>
            <a:pPr lvl="1" eaLnBrk="1" hangingPunct="1"/>
            <a:r>
              <a:rPr lang="en-US" altLang="en-US" smtClean="0"/>
              <a:t>Members in attendance</a:t>
            </a:r>
          </a:p>
          <a:p>
            <a:pPr lvl="1" eaLnBrk="1" hangingPunct="1"/>
            <a:r>
              <a:rPr lang="en-US" altLang="en-US" smtClean="0"/>
              <a:t>Those absent</a:t>
            </a:r>
          </a:p>
          <a:p>
            <a:pPr lvl="1" eaLnBrk="1" hangingPunct="1"/>
            <a:r>
              <a:rPr lang="en-US" altLang="en-US" smtClean="0"/>
              <a:t>Substance of proposals considered</a:t>
            </a:r>
          </a:p>
          <a:p>
            <a:pPr lvl="1" eaLnBrk="1" hangingPunct="1"/>
            <a:r>
              <a:rPr lang="en-US" altLang="en-US" smtClean="0"/>
              <a:t>Record of decisions made or votes taken</a:t>
            </a:r>
          </a:p>
          <a:p>
            <a:pPr lvl="1" eaLnBrk="1" hangingPunct="1"/>
            <a:r>
              <a:rPr lang="en-US" altLang="en-US" smtClean="0"/>
              <a:t>How each member voted</a:t>
            </a:r>
          </a:p>
        </p:txBody>
      </p:sp>
      <p:sp>
        <p:nvSpPr>
          <p:cNvPr id="177156" name="Date Placeholder 1"/>
          <p:cNvSpPr>
            <a:spLocks noGrp="1"/>
          </p:cNvSpPr>
          <p:nvPr>
            <p:ph type="dt" sz="quarter" idx="10"/>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5DF19ECB-4481-42D1-BBB1-00123DB280DA}" type="datetime1">
              <a:rPr lang="en-US" altLang="en-US" smtClean="0"/>
              <a:pPr/>
              <a:t>4/28/2023</a:t>
            </a:fld>
            <a:endParaRPr lang="en-US" altLang="en-US" smtClean="0"/>
          </a:p>
        </p:txBody>
      </p:sp>
    </p:spTree>
    <p:extLst>
      <p:ext uri="{BB962C8B-B14F-4D97-AF65-F5344CB8AC3E}">
        <p14:creationId xmlns:p14="http://schemas.microsoft.com/office/powerpoint/2010/main" val="2177261296"/>
      </p:ext>
    </p:extLst>
  </p:cSld>
  <p:clrMapOvr>
    <a:masterClrMapping/>
  </p:clrMapOvr>
  <p:transition/>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Rectangle 2"/>
          <p:cNvSpPr>
            <a:spLocks noGrp="1" noChangeArrowheads="1"/>
          </p:cNvSpPr>
          <p:nvPr>
            <p:ph type="title"/>
          </p:nvPr>
        </p:nvSpPr>
        <p:spPr/>
        <p:txBody>
          <a:bodyPr/>
          <a:lstStyle/>
          <a:p>
            <a:pPr eaLnBrk="1" hangingPunct="1"/>
            <a:r>
              <a:rPr lang="en-US" altLang="en-US" smtClean="0"/>
              <a:t>The Law that Applies</a:t>
            </a:r>
          </a:p>
        </p:txBody>
      </p:sp>
      <p:sp>
        <p:nvSpPr>
          <p:cNvPr id="179203" name="Rectangle 3"/>
          <p:cNvSpPr>
            <a:spLocks noGrp="1" noChangeArrowheads="1"/>
          </p:cNvSpPr>
          <p:nvPr>
            <p:ph idx="1"/>
          </p:nvPr>
        </p:nvSpPr>
        <p:spPr>
          <a:xfrm>
            <a:off x="990600" y="1371600"/>
            <a:ext cx="7423150" cy="3695700"/>
          </a:xfrm>
        </p:spPr>
        <p:txBody>
          <a:bodyPr/>
          <a:lstStyle/>
          <a:p>
            <a:pPr eaLnBrk="1" hangingPunct="1"/>
            <a:r>
              <a:rPr lang="en-US" altLang="en-US" dirty="0" smtClean="0"/>
              <a:t>Draft Minutes</a:t>
            </a:r>
          </a:p>
          <a:p>
            <a:pPr lvl="1" eaLnBrk="1" hangingPunct="1"/>
            <a:r>
              <a:rPr lang="en-US" altLang="en-US" dirty="0" smtClean="0"/>
              <a:t>Within 10 working days.</a:t>
            </a:r>
          </a:p>
          <a:p>
            <a:pPr eaLnBrk="1" hangingPunct="1"/>
            <a:r>
              <a:rPr lang="en-US" altLang="en-US" dirty="0" smtClean="0"/>
              <a:t>Approval or disapproval</a:t>
            </a:r>
          </a:p>
          <a:p>
            <a:pPr lvl="1" eaLnBrk="1" hangingPunct="1"/>
            <a:r>
              <a:rPr lang="en-US" altLang="en-US" dirty="0" smtClean="0"/>
              <a:t>At next regular meeting.</a:t>
            </a:r>
          </a:p>
        </p:txBody>
      </p:sp>
      <p:sp>
        <p:nvSpPr>
          <p:cNvPr id="179204" name="Date Placeholder 1"/>
          <p:cNvSpPr>
            <a:spLocks noGrp="1"/>
          </p:cNvSpPr>
          <p:nvPr>
            <p:ph type="dt" sz="quarter" idx="10"/>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92EB5BA5-DE3B-4E5A-813B-C6D6A734D00B}" type="datetime1">
              <a:rPr lang="en-US" altLang="en-US" smtClean="0"/>
              <a:pPr/>
              <a:t>4/28/2023</a:t>
            </a:fld>
            <a:endParaRPr lang="en-US" altLang="en-US" smtClean="0"/>
          </a:p>
        </p:txBody>
      </p:sp>
    </p:spTree>
    <p:extLst>
      <p:ext uri="{BB962C8B-B14F-4D97-AF65-F5344CB8AC3E}">
        <p14:creationId xmlns:p14="http://schemas.microsoft.com/office/powerpoint/2010/main" val="3569808642"/>
      </p:ext>
    </p:extLst>
  </p:cSld>
  <p:clrMapOvr>
    <a:masterClrMapping/>
  </p:clrMapOvr>
  <p:transition/>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Rectangle 2"/>
          <p:cNvSpPr>
            <a:spLocks noGrp="1" noChangeArrowheads="1"/>
          </p:cNvSpPr>
          <p:nvPr>
            <p:ph type="title"/>
          </p:nvPr>
        </p:nvSpPr>
        <p:spPr/>
        <p:txBody>
          <a:bodyPr/>
          <a:lstStyle/>
          <a:p>
            <a:pPr eaLnBrk="1" hangingPunct="1"/>
            <a:r>
              <a:rPr lang="en-US" altLang="en-US" smtClean="0"/>
              <a:t>Role of Commission Member</a:t>
            </a:r>
          </a:p>
        </p:txBody>
      </p:sp>
      <p:sp>
        <p:nvSpPr>
          <p:cNvPr id="181251" name="Rectangle 3"/>
          <p:cNvSpPr>
            <a:spLocks noGrp="1" noChangeArrowheads="1"/>
          </p:cNvSpPr>
          <p:nvPr>
            <p:ph idx="1"/>
          </p:nvPr>
        </p:nvSpPr>
        <p:spPr>
          <a:xfrm>
            <a:off x="838200" y="1371600"/>
            <a:ext cx="7512050" cy="3619500"/>
          </a:xfrm>
        </p:spPr>
        <p:txBody>
          <a:bodyPr/>
          <a:lstStyle/>
          <a:p>
            <a:pPr eaLnBrk="1" hangingPunct="1"/>
            <a:r>
              <a:rPr lang="en-US" altLang="en-US" dirty="0" smtClean="0"/>
              <a:t>Representative Government</a:t>
            </a:r>
          </a:p>
          <a:p>
            <a:pPr eaLnBrk="1" hangingPunct="1"/>
            <a:r>
              <a:rPr lang="en-US" altLang="en-US" dirty="0" smtClean="0"/>
              <a:t>Constituents</a:t>
            </a:r>
          </a:p>
          <a:p>
            <a:pPr eaLnBrk="1" hangingPunct="1"/>
            <a:r>
              <a:rPr lang="en-US" altLang="en-US" dirty="0" smtClean="0"/>
              <a:t>Fact Gathering</a:t>
            </a:r>
          </a:p>
          <a:p>
            <a:pPr eaLnBrk="1" hangingPunct="1"/>
            <a:r>
              <a:rPr lang="en-US" altLang="en-US" dirty="0" smtClean="0"/>
              <a:t>Decision Making</a:t>
            </a:r>
          </a:p>
        </p:txBody>
      </p:sp>
      <p:sp>
        <p:nvSpPr>
          <p:cNvPr id="181252" name="Date Placeholder 1"/>
          <p:cNvSpPr>
            <a:spLocks noGrp="1"/>
          </p:cNvSpPr>
          <p:nvPr>
            <p:ph type="dt" sz="quarter" idx="10"/>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2043C58D-ED8D-444E-96E1-CD7DAFC244A3}" type="datetime1">
              <a:rPr lang="en-US" altLang="en-US" smtClean="0"/>
              <a:pPr/>
              <a:t>4/28/2023</a:t>
            </a:fld>
            <a:endParaRPr lang="en-US" altLang="en-US" smtClean="0"/>
          </a:p>
        </p:txBody>
      </p:sp>
    </p:spTree>
    <p:extLst>
      <p:ext uri="{BB962C8B-B14F-4D97-AF65-F5344CB8AC3E}">
        <p14:creationId xmlns:p14="http://schemas.microsoft.com/office/powerpoint/2010/main" val="2869210901"/>
      </p:ext>
    </p:extLst>
  </p:cSld>
  <p:clrMapOvr>
    <a:masterClrMapping/>
  </p:clrMapOvr>
  <p:transition/>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Rectangle 4"/>
          <p:cNvSpPr>
            <a:spLocks noGrp="1" noChangeArrowheads="1"/>
          </p:cNvSpPr>
          <p:nvPr>
            <p:ph type="title"/>
          </p:nvPr>
        </p:nvSpPr>
        <p:spPr/>
        <p:txBody>
          <a:bodyPr/>
          <a:lstStyle/>
          <a:p>
            <a:pPr eaLnBrk="1" hangingPunct="1"/>
            <a:r>
              <a:rPr lang="en-US" altLang="en-US" smtClean="0"/>
              <a:t>Procedural Requirements</a:t>
            </a:r>
          </a:p>
        </p:txBody>
      </p:sp>
      <p:sp>
        <p:nvSpPr>
          <p:cNvPr id="183299" name="Rectangle 5"/>
          <p:cNvSpPr>
            <a:spLocks noGrp="1" noChangeArrowheads="1"/>
          </p:cNvSpPr>
          <p:nvPr>
            <p:ph idx="1"/>
          </p:nvPr>
        </p:nvSpPr>
        <p:spPr>
          <a:xfrm>
            <a:off x="914400" y="1371600"/>
            <a:ext cx="7343775" cy="3543300"/>
          </a:xfrm>
        </p:spPr>
        <p:txBody>
          <a:bodyPr/>
          <a:lstStyle/>
          <a:p>
            <a:pPr eaLnBrk="1" hangingPunct="1"/>
            <a:r>
              <a:rPr lang="en-US" altLang="en-US" dirty="0" smtClean="0"/>
              <a:t>Roberts Rules of Order</a:t>
            </a:r>
          </a:p>
          <a:p>
            <a:pPr eaLnBrk="1" hangingPunct="1"/>
            <a:r>
              <a:rPr lang="en-US" altLang="en-US" dirty="0" smtClean="0"/>
              <a:t>Your Own Rules of Order</a:t>
            </a:r>
          </a:p>
          <a:p>
            <a:pPr eaLnBrk="1" hangingPunct="1"/>
            <a:r>
              <a:rPr lang="en-US" altLang="en-US" dirty="0" smtClean="0"/>
              <a:t>NMML’s Rules </a:t>
            </a:r>
            <a:r>
              <a:rPr lang="en-US" altLang="en-US" dirty="0" smtClean="0"/>
              <a:t>of Order</a:t>
            </a:r>
          </a:p>
          <a:p>
            <a:pPr lvl="1" eaLnBrk="1" hangingPunct="1"/>
            <a:r>
              <a:rPr lang="en-US" altLang="en-US" dirty="0" smtClean="0"/>
              <a:t>nmml.org/189/Governing-Body</a:t>
            </a:r>
            <a:endParaRPr lang="en-US" altLang="en-US" dirty="0" smtClean="0"/>
          </a:p>
        </p:txBody>
      </p:sp>
      <p:sp>
        <p:nvSpPr>
          <p:cNvPr id="183300" name="Date Placeholder 1"/>
          <p:cNvSpPr>
            <a:spLocks noGrp="1"/>
          </p:cNvSpPr>
          <p:nvPr>
            <p:ph type="dt" sz="quarter" idx="10"/>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AC57E549-21ED-473E-A8D9-6DFD844DE99B}" type="datetime1">
              <a:rPr lang="en-US" altLang="en-US" smtClean="0"/>
              <a:pPr/>
              <a:t>4/28/2023</a:t>
            </a:fld>
            <a:endParaRPr lang="en-US" altLang="en-US" smtClean="0"/>
          </a:p>
        </p:txBody>
      </p:sp>
    </p:spTree>
    <p:extLst>
      <p:ext uri="{BB962C8B-B14F-4D97-AF65-F5344CB8AC3E}">
        <p14:creationId xmlns:p14="http://schemas.microsoft.com/office/powerpoint/2010/main" val="1413029542"/>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normAutofit fontScale="90000"/>
          </a:bodyPr>
          <a:lstStyle/>
          <a:p>
            <a:r>
              <a:rPr lang="en-US" altLang="en-US" sz="4000" smtClean="0">
                <a:latin typeface="Arial Black" pitchFamily="34" charset="0"/>
              </a:rPr>
              <a:t>ZONING IS . . .</a:t>
            </a:r>
            <a:br>
              <a:rPr lang="en-US" altLang="en-US" sz="4000" smtClean="0">
                <a:latin typeface="Arial Black" pitchFamily="34" charset="0"/>
              </a:rPr>
            </a:br>
            <a:endParaRPr lang="en-US" altLang="en-US" smtClean="0"/>
          </a:p>
        </p:txBody>
      </p:sp>
      <p:sp>
        <p:nvSpPr>
          <p:cNvPr id="27651" name="Content Placeholder 2"/>
          <p:cNvSpPr>
            <a:spLocks noGrp="1"/>
          </p:cNvSpPr>
          <p:nvPr>
            <p:ph idx="1"/>
          </p:nvPr>
        </p:nvSpPr>
        <p:spPr>
          <a:xfrm>
            <a:off x="228600" y="1524000"/>
            <a:ext cx="8458200" cy="5105400"/>
          </a:xfrm>
        </p:spPr>
        <p:txBody>
          <a:bodyPr/>
          <a:lstStyle/>
          <a:p>
            <a:pPr algn="ctr"/>
            <a:r>
              <a:rPr lang="en-US" altLang="en-US" sz="2800" smtClean="0">
                <a:cs typeface="Arial" charset="0"/>
              </a:rPr>
              <a:t>… a community’s ability to determine</a:t>
            </a:r>
          </a:p>
          <a:p>
            <a:pPr algn="ctr"/>
            <a:r>
              <a:rPr lang="en-US" altLang="en-US" sz="2800" smtClean="0">
                <a:cs typeface="Arial" charset="0"/>
              </a:rPr>
              <a:t>where, when and how development</a:t>
            </a:r>
          </a:p>
          <a:p>
            <a:pPr algn="ctr"/>
            <a:r>
              <a:rPr lang="en-US" altLang="en-US" sz="2800" smtClean="0">
                <a:cs typeface="Arial" charset="0"/>
              </a:rPr>
              <a:t>takes place within their jurisdiction</a:t>
            </a:r>
          </a:p>
          <a:p>
            <a:pPr algn="ctr"/>
            <a:endParaRPr lang="en-US" altLang="en-US" sz="2800" smtClean="0">
              <a:cs typeface="Arial" charset="0"/>
            </a:endParaRPr>
          </a:p>
          <a:p>
            <a:pPr algn="ctr"/>
            <a:r>
              <a:rPr lang="en-US" altLang="en-US" sz="2800" smtClean="0">
                <a:cs typeface="Arial" charset="0"/>
              </a:rPr>
              <a:t>… a tool for implementing the comprehensive plan</a:t>
            </a:r>
          </a:p>
          <a:p>
            <a:pPr algn="ctr"/>
            <a:endParaRPr lang="en-US" altLang="en-US" sz="2800" smtClean="0">
              <a:cs typeface="Arial" charset="0"/>
            </a:endParaRPr>
          </a:p>
          <a:p>
            <a:pPr algn="ctr"/>
            <a:r>
              <a:rPr lang="en-US" altLang="en-US" sz="2800" smtClean="0">
                <a:cs typeface="Arial" charset="0"/>
              </a:rPr>
              <a:t>… the systematic effort for minimizing community</a:t>
            </a:r>
          </a:p>
          <a:p>
            <a:pPr algn="ctr"/>
            <a:r>
              <a:rPr lang="en-US" altLang="en-US" sz="2800" smtClean="0">
                <a:cs typeface="Arial" charset="0"/>
              </a:rPr>
              <a:t>nuisances and separating incompatible land uses</a:t>
            </a:r>
          </a:p>
          <a:p>
            <a:endParaRPr lang="en-US" altLang="en-US" smtClean="0"/>
          </a:p>
        </p:txBody>
      </p:sp>
    </p:spTree>
    <p:extLst>
      <p:ext uri="{BB962C8B-B14F-4D97-AF65-F5344CB8AC3E}">
        <p14:creationId xmlns:p14="http://schemas.microsoft.com/office/powerpoint/2010/main" val="3877866369"/>
      </p:ext>
    </p:extLst>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Title 1"/>
          <p:cNvSpPr>
            <a:spLocks noGrp="1"/>
          </p:cNvSpPr>
          <p:nvPr>
            <p:ph type="title"/>
          </p:nvPr>
        </p:nvSpPr>
        <p:spPr/>
        <p:txBody>
          <a:bodyPr/>
          <a:lstStyle/>
          <a:p>
            <a:pPr eaLnBrk="1" hangingPunct="1"/>
            <a:r>
              <a:rPr lang="en-US" altLang="en-US" smtClean="0"/>
              <a:t>Quasi- Judicial Proceedings</a:t>
            </a:r>
          </a:p>
        </p:txBody>
      </p:sp>
      <p:sp>
        <p:nvSpPr>
          <p:cNvPr id="185347" name="Content Placeholder 2"/>
          <p:cNvSpPr>
            <a:spLocks noGrp="1"/>
          </p:cNvSpPr>
          <p:nvPr>
            <p:ph idx="1"/>
          </p:nvPr>
        </p:nvSpPr>
        <p:spPr/>
        <p:txBody>
          <a:bodyPr/>
          <a:lstStyle/>
          <a:p>
            <a:pPr eaLnBrk="1" hangingPunct="1">
              <a:buFont typeface="Wingdings" pitchFamily="2" charset="2"/>
              <a:buNone/>
            </a:pPr>
            <a:endParaRPr lang="en-US" altLang="en-US" smtClean="0"/>
          </a:p>
          <a:p>
            <a:pPr eaLnBrk="1" hangingPunct="1">
              <a:buFont typeface="Wingdings" pitchFamily="2" charset="2"/>
              <a:buNone/>
            </a:pPr>
            <a:endParaRPr lang="en-US" altLang="en-US" smtClean="0"/>
          </a:p>
          <a:p>
            <a:pPr eaLnBrk="1" hangingPunct="1">
              <a:buFont typeface="Wingdings" pitchFamily="2" charset="2"/>
              <a:buNone/>
            </a:pPr>
            <a:endParaRPr lang="en-US" altLang="en-US" smtClean="0"/>
          </a:p>
          <a:p>
            <a:pPr eaLnBrk="1" hangingPunct="1">
              <a:buFont typeface="Wingdings" pitchFamily="2" charset="2"/>
              <a:buNone/>
            </a:pPr>
            <a:r>
              <a:rPr lang="en-US" altLang="en-US" smtClean="0"/>
              <a:t>		</a:t>
            </a:r>
            <a:endParaRPr lang="en-US" altLang="en-US" sz="4000" i="1" smtClean="0"/>
          </a:p>
        </p:txBody>
      </p:sp>
      <p:sp>
        <p:nvSpPr>
          <p:cNvPr id="185348" name="Date Placeholder 3"/>
          <p:cNvSpPr>
            <a:spLocks noGrp="1"/>
          </p:cNvSpPr>
          <p:nvPr>
            <p:ph type="dt" sz="quarter" idx="10"/>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D39B9005-07BB-474C-9EB9-ABBC78D1CFA2}" type="datetime1">
              <a:rPr lang="en-US" altLang="en-US" smtClean="0"/>
              <a:pPr/>
              <a:t>4/28/2023</a:t>
            </a:fld>
            <a:endParaRPr lang="en-US" altLang="en-US" smtClean="0"/>
          </a:p>
        </p:txBody>
      </p:sp>
      <p:sp>
        <p:nvSpPr>
          <p:cNvPr id="2" name="TextBox 1"/>
          <p:cNvSpPr txBox="1"/>
          <p:nvPr/>
        </p:nvSpPr>
        <p:spPr>
          <a:xfrm>
            <a:off x="609600" y="1447800"/>
            <a:ext cx="7848600" cy="4007251"/>
          </a:xfrm>
          <a:prstGeom prst="rect">
            <a:avLst/>
          </a:prstGeom>
          <a:noFill/>
        </p:spPr>
        <p:txBody>
          <a:bodyPr wrap="square" rtlCol="0">
            <a:spAutoFit/>
          </a:bodyPr>
          <a:lstStyle/>
          <a:p>
            <a:r>
              <a:rPr lang="en-US" sz="2800" dirty="0" smtClean="0"/>
              <a:t>Due Process is required</a:t>
            </a:r>
          </a:p>
          <a:p>
            <a:r>
              <a:rPr lang="en-US" altLang="en-US" sz="2800" dirty="0"/>
              <a:t> </a:t>
            </a:r>
            <a:r>
              <a:rPr lang="en-US" altLang="en-US" sz="2800" dirty="0" smtClean="0"/>
              <a:t>  </a:t>
            </a:r>
            <a:r>
              <a:rPr lang="en-US" altLang="en-US" sz="2800" dirty="0" smtClean="0"/>
              <a:t>Court-like</a:t>
            </a:r>
          </a:p>
          <a:p>
            <a:r>
              <a:rPr lang="en-US" altLang="en-US" sz="2800" dirty="0" smtClean="0"/>
              <a:t>	General Subject matter</a:t>
            </a:r>
          </a:p>
          <a:p>
            <a:pPr lvl="1">
              <a:lnSpc>
                <a:spcPct val="90000"/>
              </a:lnSpc>
            </a:pPr>
            <a:r>
              <a:rPr lang="en-US" altLang="en-US" sz="2800" dirty="0" smtClean="0">
                <a:ea typeface="MS Mincho" pitchFamily="49" charset="-128"/>
              </a:rPr>
              <a:t>	  - Conditional Uses, Variances, Special 			Exceptions, Zone Changes</a:t>
            </a:r>
          </a:p>
          <a:p>
            <a:r>
              <a:rPr lang="en-US" altLang="en-US" sz="2800" dirty="0" smtClean="0"/>
              <a:t>Requirement for Due Process</a:t>
            </a:r>
          </a:p>
          <a:p>
            <a:pPr lvl="1"/>
            <a:r>
              <a:rPr lang="en-US" altLang="en-US" sz="2800" dirty="0" smtClean="0"/>
              <a:t>Procedural Due Process</a:t>
            </a:r>
          </a:p>
          <a:p>
            <a:pPr lvl="1"/>
            <a:r>
              <a:rPr lang="en-US" altLang="en-US" sz="2800" dirty="0" smtClean="0"/>
              <a:t>Substantive Due Process</a:t>
            </a:r>
          </a:p>
          <a:p>
            <a:endParaRPr lang="en-US" dirty="0" smtClean="0"/>
          </a:p>
          <a:p>
            <a:endParaRPr lang="en-US" dirty="0"/>
          </a:p>
        </p:txBody>
      </p:sp>
    </p:spTree>
    <p:extLst>
      <p:ext uri="{BB962C8B-B14F-4D97-AF65-F5344CB8AC3E}">
        <p14:creationId xmlns:p14="http://schemas.microsoft.com/office/powerpoint/2010/main" val="1505807971"/>
      </p:ext>
    </p:extLst>
  </p:cSld>
  <p:clrMapOvr>
    <a:masterClrMapping/>
  </p:clrMapOvr>
  <p:transition/>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Rectangle 2"/>
          <p:cNvSpPr>
            <a:spLocks noGrp="1" noChangeArrowheads="1"/>
          </p:cNvSpPr>
          <p:nvPr>
            <p:ph type="title"/>
          </p:nvPr>
        </p:nvSpPr>
        <p:spPr/>
        <p:txBody>
          <a:bodyPr/>
          <a:lstStyle/>
          <a:p>
            <a:pPr eaLnBrk="1" hangingPunct="1"/>
            <a:r>
              <a:rPr lang="en-US" altLang="en-US" smtClean="0"/>
              <a:t>Role of Commission Member</a:t>
            </a:r>
          </a:p>
        </p:txBody>
      </p:sp>
      <p:sp>
        <p:nvSpPr>
          <p:cNvPr id="188419" name="Rectangle 3"/>
          <p:cNvSpPr>
            <a:spLocks noGrp="1" noChangeArrowheads="1"/>
          </p:cNvSpPr>
          <p:nvPr>
            <p:ph idx="1"/>
          </p:nvPr>
        </p:nvSpPr>
        <p:spPr>
          <a:xfrm>
            <a:off x="1066800" y="1371600"/>
            <a:ext cx="7210425" cy="3314700"/>
          </a:xfrm>
        </p:spPr>
        <p:txBody>
          <a:bodyPr/>
          <a:lstStyle/>
          <a:p>
            <a:pPr eaLnBrk="1" hangingPunct="1"/>
            <a:r>
              <a:rPr lang="en-US" altLang="en-US" dirty="0" smtClean="0"/>
              <a:t>NO CONSTITUENTS</a:t>
            </a:r>
          </a:p>
          <a:p>
            <a:pPr eaLnBrk="1" hangingPunct="1"/>
            <a:r>
              <a:rPr lang="en-US" altLang="en-US" dirty="0" smtClean="0"/>
              <a:t>Decision based on what is in the record, not the collective will or desires of a special interest group.</a:t>
            </a:r>
          </a:p>
          <a:p>
            <a:pPr eaLnBrk="1" hangingPunct="1">
              <a:buFont typeface="Wingdings" pitchFamily="2" charset="2"/>
              <a:buNone/>
            </a:pPr>
            <a:endParaRPr lang="en-US" altLang="en-US" dirty="0" smtClean="0"/>
          </a:p>
        </p:txBody>
      </p:sp>
      <p:sp>
        <p:nvSpPr>
          <p:cNvPr id="188420" name="Date Placeholder 1"/>
          <p:cNvSpPr>
            <a:spLocks noGrp="1"/>
          </p:cNvSpPr>
          <p:nvPr>
            <p:ph type="dt" sz="quarter" idx="10"/>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7CE1D17D-ED8C-4919-A5B0-2A2B3E435E8F}" type="datetime1">
              <a:rPr lang="en-US" altLang="en-US" smtClean="0"/>
              <a:pPr/>
              <a:t>4/28/2023</a:t>
            </a:fld>
            <a:endParaRPr lang="en-US" altLang="en-US" smtClean="0"/>
          </a:p>
        </p:txBody>
      </p:sp>
    </p:spTree>
    <p:extLst>
      <p:ext uri="{BB962C8B-B14F-4D97-AF65-F5344CB8AC3E}">
        <p14:creationId xmlns:p14="http://schemas.microsoft.com/office/powerpoint/2010/main" val="1540255273"/>
      </p:ext>
    </p:extLst>
  </p:cSld>
  <p:clrMapOvr>
    <a:masterClrMapping/>
  </p:clrMapOvr>
  <p:transition/>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Rectangle 2"/>
          <p:cNvSpPr>
            <a:spLocks noGrp="1" noChangeArrowheads="1"/>
          </p:cNvSpPr>
          <p:nvPr>
            <p:ph type="title"/>
          </p:nvPr>
        </p:nvSpPr>
        <p:spPr/>
        <p:txBody>
          <a:bodyPr/>
          <a:lstStyle/>
          <a:p>
            <a:pPr eaLnBrk="1" hangingPunct="1"/>
            <a:r>
              <a:rPr lang="en-US" altLang="en-US" smtClean="0"/>
              <a:t>Procedural Due Process</a:t>
            </a:r>
          </a:p>
        </p:txBody>
      </p:sp>
      <p:sp>
        <p:nvSpPr>
          <p:cNvPr id="190467" name="Rectangle 3"/>
          <p:cNvSpPr>
            <a:spLocks noGrp="1" noChangeArrowheads="1"/>
          </p:cNvSpPr>
          <p:nvPr>
            <p:ph idx="1"/>
          </p:nvPr>
        </p:nvSpPr>
        <p:spPr>
          <a:xfrm>
            <a:off x="914400" y="1371600"/>
            <a:ext cx="7343775" cy="3162300"/>
          </a:xfrm>
        </p:spPr>
        <p:txBody>
          <a:bodyPr/>
          <a:lstStyle/>
          <a:p>
            <a:pPr eaLnBrk="1" hangingPunct="1"/>
            <a:r>
              <a:rPr lang="en-US" altLang="en-US" dirty="0" smtClean="0"/>
              <a:t>Basic Components</a:t>
            </a:r>
          </a:p>
          <a:p>
            <a:pPr lvl="1" eaLnBrk="1" hangingPunct="1"/>
            <a:r>
              <a:rPr lang="en-US" altLang="en-US" dirty="0" smtClean="0"/>
              <a:t>Notice</a:t>
            </a:r>
          </a:p>
          <a:p>
            <a:pPr lvl="1" eaLnBrk="1" hangingPunct="1"/>
            <a:r>
              <a:rPr lang="en-US" altLang="en-US" dirty="0" smtClean="0"/>
              <a:t>Reasonable and Meaningful Opportunity to be heard.</a:t>
            </a:r>
          </a:p>
        </p:txBody>
      </p:sp>
      <p:sp>
        <p:nvSpPr>
          <p:cNvPr id="190468" name="Date Placeholder 1"/>
          <p:cNvSpPr>
            <a:spLocks noGrp="1"/>
          </p:cNvSpPr>
          <p:nvPr>
            <p:ph type="dt" sz="quarter" idx="10"/>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B299A88D-3DAF-4BF3-9EAC-4D55693C634D}" type="datetime1">
              <a:rPr lang="en-US" altLang="en-US" smtClean="0"/>
              <a:pPr/>
              <a:t>4/28/2023</a:t>
            </a:fld>
            <a:endParaRPr lang="en-US" altLang="en-US" smtClean="0"/>
          </a:p>
        </p:txBody>
      </p:sp>
    </p:spTree>
    <p:extLst>
      <p:ext uri="{BB962C8B-B14F-4D97-AF65-F5344CB8AC3E}">
        <p14:creationId xmlns:p14="http://schemas.microsoft.com/office/powerpoint/2010/main" val="2501546452"/>
      </p:ext>
    </p:extLst>
  </p:cSld>
  <p:clrMapOvr>
    <a:masterClrMapping/>
  </p:clrMapOvr>
  <p:transition/>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Rectangle 2"/>
          <p:cNvSpPr>
            <a:spLocks noGrp="1" noChangeArrowheads="1"/>
          </p:cNvSpPr>
          <p:nvPr>
            <p:ph type="title"/>
          </p:nvPr>
        </p:nvSpPr>
        <p:spPr/>
        <p:txBody>
          <a:bodyPr/>
          <a:lstStyle/>
          <a:p>
            <a:pPr eaLnBrk="1" hangingPunct="1"/>
            <a:r>
              <a:rPr lang="en-US" altLang="en-US" smtClean="0"/>
              <a:t>Substantive Due Process</a:t>
            </a:r>
          </a:p>
        </p:txBody>
      </p:sp>
      <p:sp>
        <p:nvSpPr>
          <p:cNvPr id="192515" name="Rectangle 3"/>
          <p:cNvSpPr>
            <a:spLocks noGrp="1" noChangeArrowheads="1"/>
          </p:cNvSpPr>
          <p:nvPr>
            <p:ph idx="1"/>
          </p:nvPr>
        </p:nvSpPr>
        <p:spPr>
          <a:xfrm>
            <a:off x="990600" y="1295400"/>
            <a:ext cx="7218362" cy="3695700"/>
          </a:xfrm>
        </p:spPr>
        <p:txBody>
          <a:bodyPr/>
          <a:lstStyle/>
          <a:p>
            <a:pPr eaLnBrk="1" hangingPunct="1"/>
            <a:r>
              <a:rPr lang="en-US" altLang="en-US" dirty="0" smtClean="0"/>
              <a:t>Focused on the result of the hearing</a:t>
            </a:r>
          </a:p>
          <a:p>
            <a:pPr lvl="1" eaLnBrk="1" hangingPunct="1"/>
            <a:r>
              <a:rPr lang="en-US" altLang="en-US" dirty="0" smtClean="0"/>
              <a:t>Arbitrary</a:t>
            </a:r>
          </a:p>
          <a:p>
            <a:pPr lvl="1" eaLnBrk="1" hangingPunct="1"/>
            <a:r>
              <a:rPr lang="en-US" altLang="en-US" dirty="0" smtClean="0"/>
              <a:t>Capricious</a:t>
            </a:r>
          </a:p>
          <a:p>
            <a:pPr lvl="1" eaLnBrk="1" hangingPunct="1"/>
            <a:r>
              <a:rPr lang="en-US" altLang="en-US" dirty="0" smtClean="0"/>
              <a:t>Based upon substantial evidence in the record.</a:t>
            </a:r>
          </a:p>
          <a:p>
            <a:pPr lvl="1" eaLnBrk="1" hangingPunct="1"/>
            <a:r>
              <a:rPr lang="en-US" altLang="en-US" dirty="0" smtClean="0"/>
              <a:t>Otherwise not in accordance with law.</a:t>
            </a:r>
          </a:p>
        </p:txBody>
      </p:sp>
      <p:sp>
        <p:nvSpPr>
          <p:cNvPr id="192516" name="Date Placeholder 1"/>
          <p:cNvSpPr>
            <a:spLocks noGrp="1"/>
          </p:cNvSpPr>
          <p:nvPr>
            <p:ph type="dt" sz="quarter" idx="10"/>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291E15CD-D215-4A29-AC56-53732AF59B64}" type="datetime1">
              <a:rPr lang="en-US" altLang="en-US" smtClean="0"/>
              <a:pPr/>
              <a:t>4/28/2023</a:t>
            </a:fld>
            <a:endParaRPr lang="en-US" altLang="en-US" smtClean="0"/>
          </a:p>
        </p:txBody>
      </p:sp>
    </p:spTree>
    <p:extLst>
      <p:ext uri="{BB962C8B-B14F-4D97-AF65-F5344CB8AC3E}">
        <p14:creationId xmlns:p14="http://schemas.microsoft.com/office/powerpoint/2010/main" val="3583123236"/>
      </p:ext>
    </p:extLst>
  </p:cSld>
  <p:clrMapOvr>
    <a:masterClrMapping/>
  </p:clrMapOvr>
  <p:transition/>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Rectangle 2"/>
          <p:cNvSpPr>
            <a:spLocks noGrp="1" noChangeArrowheads="1"/>
          </p:cNvSpPr>
          <p:nvPr>
            <p:ph type="title"/>
          </p:nvPr>
        </p:nvSpPr>
        <p:spPr/>
        <p:txBody>
          <a:bodyPr/>
          <a:lstStyle/>
          <a:p>
            <a:pPr algn="ctr" eaLnBrk="1" hangingPunct="1"/>
            <a:r>
              <a:rPr lang="en-US" altLang="en-US" smtClean="0"/>
              <a:t>Notice</a:t>
            </a:r>
          </a:p>
        </p:txBody>
      </p:sp>
      <p:sp>
        <p:nvSpPr>
          <p:cNvPr id="43011" name="Rectangle 3"/>
          <p:cNvSpPr>
            <a:spLocks noGrp="1" noChangeArrowheads="1"/>
          </p:cNvSpPr>
          <p:nvPr>
            <p:ph idx="1"/>
          </p:nvPr>
        </p:nvSpPr>
        <p:spPr>
          <a:xfrm>
            <a:off x="990600" y="1295400"/>
            <a:ext cx="7343775" cy="3390900"/>
          </a:xfrm>
        </p:spPr>
        <p:txBody>
          <a:bodyPr/>
          <a:lstStyle/>
          <a:p>
            <a:pPr eaLnBrk="1" hangingPunct="1">
              <a:defRPr/>
            </a:pPr>
            <a:r>
              <a:rPr lang="en-US" dirty="0" smtClean="0"/>
              <a:t>Must be reasonable</a:t>
            </a:r>
          </a:p>
          <a:p>
            <a:pPr eaLnBrk="1" hangingPunct="1">
              <a:defRPr/>
            </a:pPr>
            <a:r>
              <a:rPr lang="en-US" dirty="0" smtClean="0"/>
              <a:t>Must also comply with OMA</a:t>
            </a:r>
          </a:p>
          <a:p>
            <a:pPr eaLnBrk="1" hangingPunct="1">
              <a:defRPr/>
            </a:pPr>
            <a:r>
              <a:rPr lang="en-US" dirty="0" smtClean="0"/>
              <a:t>Depends on statute/ordinance</a:t>
            </a:r>
          </a:p>
          <a:p>
            <a:pPr marL="0" indent="0" eaLnBrk="1" hangingPunct="1">
              <a:buFont typeface="Wingdings" pitchFamily="2" charset="2"/>
              <a:buNone/>
              <a:defRPr/>
            </a:pPr>
            <a:endParaRPr lang="en-US" dirty="0" smtClean="0"/>
          </a:p>
        </p:txBody>
      </p:sp>
      <p:sp>
        <p:nvSpPr>
          <p:cNvPr id="194564" name="Date Placeholder 1"/>
          <p:cNvSpPr>
            <a:spLocks noGrp="1"/>
          </p:cNvSpPr>
          <p:nvPr>
            <p:ph type="dt" sz="quarter" idx="10"/>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AD83EBDE-3C7A-4DD9-A972-8247823B6358}" type="datetime1">
              <a:rPr lang="en-US" altLang="en-US" smtClean="0"/>
              <a:pPr/>
              <a:t>4/28/2023</a:t>
            </a:fld>
            <a:endParaRPr lang="en-US" altLang="en-US" smtClean="0"/>
          </a:p>
        </p:txBody>
      </p:sp>
    </p:spTree>
    <p:extLst>
      <p:ext uri="{BB962C8B-B14F-4D97-AF65-F5344CB8AC3E}">
        <p14:creationId xmlns:p14="http://schemas.microsoft.com/office/powerpoint/2010/main" val="23589876"/>
      </p:ext>
    </p:extLst>
  </p:cSld>
  <p:clrMapOvr>
    <a:masterClrMapping/>
  </p:clrMapOvr>
  <p:transition/>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Rectangle 4"/>
          <p:cNvSpPr>
            <a:spLocks noGrp="1" noChangeArrowheads="1"/>
          </p:cNvSpPr>
          <p:nvPr>
            <p:ph type="title"/>
          </p:nvPr>
        </p:nvSpPr>
        <p:spPr/>
        <p:txBody>
          <a:bodyPr/>
          <a:lstStyle/>
          <a:p>
            <a:pPr algn="ctr" eaLnBrk="1" hangingPunct="1"/>
            <a:r>
              <a:rPr lang="en-US" altLang="en-US" smtClean="0"/>
              <a:t>Minutes</a:t>
            </a:r>
          </a:p>
        </p:txBody>
      </p:sp>
      <p:sp>
        <p:nvSpPr>
          <p:cNvPr id="196611" name="Rectangle 5"/>
          <p:cNvSpPr>
            <a:spLocks noGrp="1" noChangeArrowheads="1"/>
          </p:cNvSpPr>
          <p:nvPr>
            <p:ph idx="1"/>
          </p:nvPr>
        </p:nvSpPr>
        <p:spPr>
          <a:xfrm>
            <a:off x="990600" y="1371600"/>
            <a:ext cx="7343775" cy="4516437"/>
          </a:xfrm>
        </p:spPr>
        <p:txBody>
          <a:bodyPr>
            <a:normAutofit lnSpcReduction="10000"/>
          </a:bodyPr>
          <a:lstStyle/>
          <a:p>
            <a:pPr eaLnBrk="1" hangingPunct="1"/>
            <a:r>
              <a:rPr lang="en-US" altLang="en-US" dirty="0" smtClean="0"/>
              <a:t>Minutes of official action kept in accordance with OMA.</a:t>
            </a:r>
          </a:p>
          <a:p>
            <a:pPr eaLnBrk="1" hangingPunct="1"/>
            <a:r>
              <a:rPr lang="en-US" altLang="en-US" dirty="0" smtClean="0"/>
              <a:t>Requirements of Substantive Due Process in addition.</a:t>
            </a:r>
          </a:p>
          <a:p>
            <a:pPr lvl="1" eaLnBrk="1" hangingPunct="1"/>
            <a:r>
              <a:rPr lang="en-US" altLang="en-US" dirty="0" smtClean="0"/>
              <a:t>This means a verbatim record</a:t>
            </a:r>
          </a:p>
          <a:p>
            <a:pPr lvl="1" eaLnBrk="1" hangingPunct="1"/>
            <a:r>
              <a:rPr lang="en-US" altLang="en-US" dirty="0" smtClean="0"/>
              <a:t>A digital recording</a:t>
            </a:r>
          </a:p>
          <a:p>
            <a:pPr lvl="1" eaLnBrk="1" hangingPunct="1"/>
            <a:r>
              <a:rPr lang="en-US" altLang="en-US" dirty="0" smtClean="0"/>
              <a:t>Of the entire proceeding</a:t>
            </a:r>
          </a:p>
          <a:p>
            <a:pPr lvl="1" eaLnBrk="1" hangingPunct="1"/>
            <a:r>
              <a:rPr lang="en-US" altLang="en-US" dirty="0" smtClean="0"/>
              <a:t>Copies of everything offered into evidence by anyone.</a:t>
            </a:r>
          </a:p>
        </p:txBody>
      </p:sp>
      <p:sp>
        <p:nvSpPr>
          <p:cNvPr id="196612" name="Date Placeholder 1"/>
          <p:cNvSpPr>
            <a:spLocks noGrp="1"/>
          </p:cNvSpPr>
          <p:nvPr>
            <p:ph type="dt" sz="quarter" idx="10"/>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71AB9D7A-9CC0-4A7B-81C2-A86CB1ED92F1}" type="datetime1">
              <a:rPr lang="en-US" altLang="en-US" smtClean="0"/>
              <a:pPr/>
              <a:t>4/28/2023</a:t>
            </a:fld>
            <a:endParaRPr lang="en-US" altLang="en-US" smtClean="0"/>
          </a:p>
        </p:txBody>
      </p:sp>
    </p:spTree>
    <p:extLst>
      <p:ext uri="{BB962C8B-B14F-4D97-AF65-F5344CB8AC3E}">
        <p14:creationId xmlns:p14="http://schemas.microsoft.com/office/powerpoint/2010/main" val="1708156829"/>
      </p:ext>
    </p:extLst>
  </p:cSld>
  <p:clrMapOvr>
    <a:masterClrMapping/>
  </p:clrMapOvr>
  <p:transition/>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8" name="Rectangle 2"/>
          <p:cNvSpPr>
            <a:spLocks noGrp="1" noChangeArrowheads="1"/>
          </p:cNvSpPr>
          <p:nvPr>
            <p:ph type="title"/>
          </p:nvPr>
        </p:nvSpPr>
        <p:spPr/>
        <p:txBody>
          <a:bodyPr/>
          <a:lstStyle/>
          <a:p>
            <a:pPr eaLnBrk="1" hangingPunct="1"/>
            <a:r>
              <a:rPr lang="en-US" altLang="en-US" smtClean="0"/>
              <a:t>What  does this Mean?</a:t>
            </a:r>
          </a:p>
        </p:txBody>
      </p:sp>
      <p:sp>
        <p:nvSpPr>
          <p:cNvPr id="198659" name="Rectangle 3"/>
          <p:cNvSpPr>
            <a:spLocks noGrp="1" noChangeArrowheads="1"/>
          </p:cNvSpPr>
          <p:nvPr>
            <p:ph idx="1"/>
          </p:nvPr>
        </p:nvSpPr>
        <p:spPr>
          <a:xfrm>
            <a:off x="838200" y="1295400"/>
            <a:ext cx="7343775" cy="3390900"/>
          </a:xfrm>
        </p:spPr>
        <p:txBody>
          <a:bodyPr/>
          <a:lstStyle/>
          <a:p>
            <a:pPr eaLnBrk="1" hangingPunct="1"/>
            <a:r>
              <a:rPr lang="en-US" altLang="en-US" sz="2800" dirty="0" smtClean="0">
                <a:ea typeface="MS Mincho" pitchFamily="49" charset="-128"/>
              </a:rPr>
              <a:t> </a:t>
            </a:r>
            <a:r>
              <a:rPr lang="en-US" altLang="en-US" dirty="0" smtClean="0">
                <a:ea typeface="MS Mincho" pitchFamily="49" charset="-128"/>
              </a:rPr>
              <a:t>The body must swear the witnesses; and</a:t>
            </a:r>
          </a:p>
          <a:p>
            <a:pPr eaLnBrk="1" hangingPunct="1"/>
            <a:r>
              <a:rPr lang="en-US" altLang="en-US" dirty="0" smtClean="0">
                <a:ea typeface="MS Mincho" pitchFamily="49" charset="-128"/>
              </a:rPr>
              <a:t> Provide for cross examination of witnesses. </a:t>
            </a:r>
          </a:p>
          <a:p>
            <a:pPr eaLnBrk="1" hangingPunct="1"/>
            <a:r>
              <a:rPr lang="en-US" altLang="en-US" dirty="0" smtClean="0">
                <a:ea typeface="MS Mincho" pitchFamily="49" charset="-128"/>
              </a:rPr>
              <a:t> The body must also avoid </a:t>
            </a:r>
            <a:r>
              <a:rPr lang="en-US" altLang="en-US" i="1" dirty="0" smtClean="0">
                <a:ea typeface="MS Mincho" pitchFamily="49" charset="-128"/>
              </a:rPr>
              <a:t>ex parte</a:t>
            </a:r>
            <a:r>
              <a:rPr lang="en-US" altLang="en-US" dirty="0" smtClean="0">
                <a:ea typeface="MS Mincho" pitchFamily="49" charset="-128"/>
              </a:rPr>
              <a:t> contacts that would improperly interfere with its role.</a:t>
            </a:r>
          </a:p>
        </p:txBody>
      </p:sp>
      <p:sp>
        <p:nvSpPr>
          <p:cNvPr id="198660" name="Date Placeholder 1"/>
          <p:cNvSpPr>
            <a:spLocks noGrp="1"/>
          </p:cNvSpPr>
          <p:nvPr>
            <p:ph type="dt" sz="quarter" idx="10"/>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AB04DE02-332D-442D-A3BD-271C68BB886B}" type="datetime1">
              <a:rPr lang="en-US" altLang="en-US" smtClean="0"/>
              <a:pPr/>
              <a:t>4/28/2023</a:t>
            </a:fld>
            <a:endParaRPr lang="en-US" altLang="en-US" smtClean="0"/>
          </a:p>
        </p:txBody>
      </p:sp>
    </p:spTree>
    <p:extLst>
      <p:ext uri="{BB962C8B-B14F-4D97-AF65-F5344CB8AC3E}">
        <p14:creationId xmlns:p14="http://schemas.microsoft.com/office/powerpoint/2010/main" val="3095469929"/>
      </p:ext>
    </p:extLst>
  </p:cSld>
  <p:clrMapOvr>
    <a:masterClrMapping/>
  </p:clrMapOvr>
  <p:transition/>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6" name="Title 1"/>
          <p:cNvSpPr>
            <a:spLocks noGrp="1"/>
          </p:cNvSpPr>
          <p:nvPr>
            <p:ph type="title"/>
          </p:nvPr>
        </p:nvSpPr>
        <p:spPr/>
        <p:txBody>
          <a:bodyPr/>
          <a:lstStyle/>
          <a:p>
            <a:pPr eaLnBrk="1" hangingPunct="1"/>
            <a:r>
              <a:rPr lang="en-US" altLang="en-US" smtClean="0"/>
              <a:t>What  does this Mean?</a:t>
            </a:r>
          </a:p>
        </p:txBody>
      </p:sp>
      <p:sp>
        <p:nvSpPr>
          <p:cNvPr id="200707" name="Content Placeholder 2"/>
          <p:cNvSpPr>
            <a:spLocks noGrp="1"/>
          </p:cNvSpPr>
          <p:nvPr>
            <p:ph idx="1"/>
          </p:nvPr>
        </p:nvSpPr>
        <p:spPr>
          <a:xfrm>
            <a:off x="1066800" y="1447800"/>
            <a:ext cx="7232650" cy="3965575"/>
          </a:xfrm>
        </p:spPr>
        <p:txBody>
          <a:bodyPr/>
          <a:lstStyle/>
          <a:p>
            <a:pPr eaLnBrk="1" hangingPunct="1"/>
            <a:r>
              <a:rPr lang="en-US" altLang="en-US" dirty="0" smtClean="0">
                <a:ea typeface="MS Mincho" pitchFamily="49" charset="-128"/>
              </a:rPr>
              <a:t>All evidence that is presented and admitted into the record must be considered by the body. </a:t>
            </a:r>
          </a:p>
          <a:p>
            <a:pPr eaLnBrk="1" hangingPunct="1"/>
            <a:r>
              <a:rPr lang="en-US" altLang="en-US" dirty="0" smtClean="0">
                <a:ea typeface="MS Mincho" pitchFamily="49" charset="-128"/>
              </a:rPr>
              <a:t>The Decision must be made solely on the evidence in the record.</a:t>
            </a:r>
          </a:p>
          <a:p>
            <a:pPr eaLnBrk="1" hangingPunct="1"/>
            <a:endParaRPr lang="en-US" altLang="en-US" dirty="0" smtClean="0"/>
          </a:p>
        </p:txBody>
      </p:sp>
      <p:sp>
        <p:nvSpPr>
          <p:cNvPr id="200708" name="Date Placeholder 3"/>
          <p:cNvSpPr>
            <a:spLocks noGrp="1"/>
          </p:cNvSpPr>
          <p:nvPr>
            <p:ph type="dt" sz="quarter" idx="10"/>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F85B351B-072D-4C49-874A-67C4FAD5D372}" type="datetime1">
              <a:rPr lang="en-US" altLang="en-US" smtClean="0"/>
              <a:pPr/>
              <a:t>4/28/2023</a:t>
            </a:fld>
            <a:endParaRPr lang="en-US" altLang="en-US" smtClean="0"/>
          </a:p>
        </p:txBody>
      </p:sp>
    </p:spTree>
    <p:extLst>
      <p:ext uri="{BB962C8B-B14F-4D97-AF65-F5344CB8AC3E}">
        <p14:creationId xmlns:p14="http://schemas.microsoft.com/office/powerpoint/2010/main" val="2604982605"/>
      </p:ext>
    </p:extLst>
  </p:cSld>
  <p:clrMapOvr>
    <a:masterClrMapping/>
  </p:clrMapOvr>
  <p:transition/>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30" name="Rectangle 2"/>
          <p:cNvSpPr>
            <a:spLocks noGrp="1" noChangeArrowheads="1"/>
          </p:cNvSpPr>
          <p:nvPr>
            <p:ph type="title"/>
          </p:nvPr>
        </p:nvSpPr>
        <p:spPr/>
        <p:txBody>
          <a:bodyPr/>
          <a:lstStyle/>
          <a:p>
            <a:pPr eaLnBrk="1" hangingPunct="1"/>
            <a:r>
              <a:rPr lang="en-US" altLang="en-US" smtClean="0">
                <a:ea typeface="MS Mincho" pitchFamily="49" charset="-128"/>
              </a:rPr>
              <a:t>Swearing of Witnesses</a:t>
            </a:r>
            <a:r>
              <a:rPr lang="en-US" altLang="en-US" smtClean="0"/>
              <a:t> </a:t>
            </a:r>
          </a:p>
        </p:txBody>
      </p:sp>
      <p:sp>
        <p:nvSpPr>
          <p:cNvPr id="201731" name="Rectangle 3"/>
          <p:cNvSpPr>
            <a:spLocks noGrp="1" noChangeArrowheads="1"/>
          </p:cNvSpPr>
          <p:nvPr>
            <p:ph idx="1"/>
          </p:nvPr>
        </p:nvSpPr>
        <p:spPr>
          <a:xfrm>
            <a:off x="914400" y="1524000"/>
            <a:ext cx="7343775" cy="3390900"/>
          </a:xfrm>
        </p:spPr>
        <p:txBody>
          <a:bodyPr/>
          <a:lstStyle/>
          <a:p>
            <a:pPr eaLnBrk="1" hangingPunct="1"/>
            <a:r>
              <a:rPr lang="en-US" altLang="en-US" dirty="0" smtClean="0">
                <a:ea typeface="MS Mincho" pitchFamily="49" charset="-128"/>
              </a:rPr>
              <a:t>The purpose for the oath is to awaken the witnesses’ conscience and impress the witnesses’ mind with the duty to tell the truth in both direct testimony and cross examination. </a:t>
            </a:r>
          </a:p>
        </p:txBody>
      </p:sp>
      <p:sp>
        <p:nvSpPr>
          <p:cNvPr id="201732" name="Date Placeholder 1"/>
          <p:cNvSpPr>
            <a:spLocks noGrp="1"/>
          </p:cNvSpPr>
          <p:nvPr>
            <p:ph type="dt" sz="quarter" idx="10"/>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6B17FD43-B2D0-4220-89FA-8035D6911E8D}" type="datetime1">
              <a:rPr lang="en-US" altLang="en-US" smtClean="0"/>
              <a:pPr/>
              <a:t>4/28/2023</a:t>
            </a:fld>
            <a:endParaRPr lang="en-US" altLang="en-US" smtClean="0"/>
          </a:p>
        </p:txBody>
      </p:sp>
    </p:spTree>
    <p:extLst>
      <p:ext uri="{BB962C8B-B14F-4D97-AF65-F5344CB8AC3E}">
        <p14:creationId xmlns:p14="http://schemas.microsoft.com/office/powerpoint/2010/main" val="3865682834"/>
      </p:ext>
    </p:extLst>
  </p:cSld>
  <p:clrMapOvr>
    <a:masterClrMapping/>
  </p:clrMapOvr>
  <p:transition/>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Rectangle 2"/>
          <p:cNvSpPr>
            <a:spLocks noGrp="1" noChangeArrowheads="1"/>
          </p:cNvSpPr>
          <p:nvPr>
            <p:ph type="title"/>
          </p:nvPr>
        </p:nvSpPr>
        <p:spPr/>
        <p:txBody>
          <a:bodyPr/>
          <a:lstStyle/>
          <a:p>
            <a:pPr eaLnBrk="1" hangingPunct="1"/>
            <a:r>
              <a:rPr lang="en-US" altLang="en-US" smtClean="0"/>
              <a:t>Procedure</a:t>
            </a:r>
          </a:p>
        </p:txBody>
      </p:sp>
      <p:sp>
        <p:nvSpPr>
          <p:cNvPr id="67587" name="Rectangle 3"/>
          <p:cNvSpPr>
            <a:spLocks noGrp="1" noChangeArrowheads="1"/>
          </p:cNvSpPr>
          <p:nvPr>
            <p:ph idx="1"/>
          </p:nvPr>
        </p:nvSpPr>
        <p:spPr>
          <a:xfrm>
            <a:off x="762000" y="1371600"/>
            <a:ext cx="7459662" cy="3467100"/>
          </a:xfrm>
        </p:spPr>
        <p:txBody>
          <a:bodyPr>
            <a:noAutofit/>
          </a:bodyPr>
          <a:lstStyle/>
          <a:p>
            <a:pPr eaLnBrk="1" hangingPunct="1">
              <a:lnSpc>
                <a:spcPct val="90000"/>
              </a:lnSpc>
              <a:defRPr/>
            </a:pPr>
            <a:r>
              <a:rPr lang="en-US" dirty="0" smtClean="0">
                <a:ea typeface="MS Mincho" pitchFamily="49" charset="-128"/>
              </a:rPr>
              <a:t>All people giving testimony before the Commission shall be sworn</a:t>
            </a:r>
            <a:r>
              <a:rPr lang="en-US" dirty="0" smtClean="0"/>
              <a:t>.</a:t>
            </a:r>
          </a:p>
          <a:p>
            <a:pPr eaLnBrk="1" hangingPunct="1">
              <a:lnSpc>
                <a:spcPct val="90000"/>
              </a:lnSpc>
              <a:defRPr/>
            </a:pPr>
            <a:r>
              <a:rPr lang="en-US" dirty="0" smtClean="0"/>
              <a:t>Exception:</a:t>
            </a:r>
          </a:p>
          <a:p>
            <a:pPr lvl="1" eaLnBrk="1" hangingPunct="1">
              <a:lnSpc>
                <a:spcPct val="90000"/>
              </a:lnSpc>
              <a:defRPr/>
            </a:pPr>
            <a:r>
              <a:rPr lang="en-US" dirty="0" smtClean="0">
                <a:ea typeface="MS Mincho" pitchFamily="49" charset="-128"/>
              </a:rPr>
              <a:t>New </a:t>
            </a:r>
            <a:r>
              <a:rPr lang="en-US" dirty="0">
                <a:ea typeface="MS Mincho" pitchFamily="49" charset="-128"/>
              </a:rPr>
              <a:t>Mexico licensed attorneys appearing on behalf of a client and presenting legal </a:t>
            </a:r>
            <a:r>
              <a:rPr lang="en-US" dirty="0" smtClean="0">
                <a:ea typeface="MS Mincho" pitchFamily="49" charset="-128"/>
              </a:rPr>
              <a:t>arguments. </a:t>
            </a:r>
            <a:endParaRPr lang="en-US" dirty="0" smtClean="0"/>
          </a:p>
          <a:p>
            <a:pPr marL="0" indent="0" eaLnBrk="1" hangingPunct="1">
              <a:lnSpc>
                <a:spcPct val="90000"/>
              </a:lnSpc>
              <a:buFont typeface="Wingdings" pitchFamily="2" charset="2"/>
              <a:buNone/>
              <a:defRPr/>
            </a:pPr>
            <a:endParaRPr lang="en-US" dirty="0" smtClean="0">
              <a:cs typeface="Arial" charset="0"/>
            </a:endParaRPr>
          </a:p>
        </p:txBody>
      </p:sp>
      <p:sp>
        <p:nvSpPr>
          <p:cNvPr id="203780" name="Date Placeholder 1"/>
          <p:cNvSpPr>
            <a:spLocks noGrp="1"/>
          </p:cNvSpPr>
          <p:nvPr>
            <p:ph type="dt" sz="quarter" idx="10"/>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6D40EB83-6014-4E0C-B454-B8EDF7358EE1}" type="datetime1">
              <a:rPr lang="en-US" altLang="en-US" smtClean="0"/>
              <a:pPr/>
              <a:t>4/28/2023</a:t>
            </a:fld>
            <a:endParaRPr lang="en-US" altLang="en-US" smtClean="0"/>
          </a:p>
        </p:txBody>
      </p:sp>
    </p:spTree>
    <p:extLst>
      <p:ext uri="{BB962C8B-B14F-4D97-AF65-F5344CB8AC3E}">
        <p14:creationId xmlns:p14="http://schemas.microsoft.com/office/powerpoint/2010/main" val="2634921669"/>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159AA674B526F478B91C205302BCC41" ma:contentTypeVersion="18" ma:contentTypeDescription="Create a new document." ma:contentTypeScope="" ma:versionID="f652948df7c4358356a5689c6fba2aec">
  <xsd:schema xmlns:xsd="http://www.w3.org/2001/XMLSchema" xmlns:xs="http://www.w3.org/2001/XMLSchema" xmlns:p="http://schemas.microsoft.com/office/2006/metadata/properties" xmlns:ns2="da6d479d-85ef-44d1-a8c7-2481f4ef8465" xmlns:ns3="048304de-a6a0-48f1-8ae3-8b530ad08da9" targetNamespace="http://schemas.microsoft.com/office/2006/metadata/properties" ma:root="true" ma:fieldsID="6cf7ae7ebbb23ad08c01f33592c97dee" ns2:_="" ns3:_="">
    <xsd:import namespace="da6d479d-85ef-44d1-a8c7-2481f4ef8465"/>
    <xsd:import namespace="048304de-a6a0-48f1-8ae3-8b530ad08da9"/>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GenerationTime" minOccurs="0"/>
                <xsd:element ref="ns3:MediaServiceEventHashCode" minOccurs="0"/>
                <xsd:element ref="ns3:MediaServiceDateTaken" minOccurs="0"/>
                <xsd:element ref="ns3:MediaLengthInSeconds" minOccurs="0"/>
                <xsd:element ref="ns3:MediaServiceOCR" minOccurs="0"/>
                <xsd:element ref="ns3:MediaServiceAutoKeyPoints" minOccurs="0"/>
                <xsd:element ref="ns3:MediaServiceKeyPoints" minOccurs="0"/>
                <xsd:element ref="ns2:TaxCatchAll" minOccurs="0"/>
                <xsd:element ref="ns3:lcf76f155ced4ddcb4097134ff3c332f"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a6d479d-85ef-44d1-a8c7-2481f4ef8465"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af9ccc9b-fec0-4d82-ab83-a109df637f83}" ma:internalName="TaxCatchAll" ma:showField="CatchAllData" ma:web="da6d479d-85ef-44d1-a8c7-2481f4ef8465">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048304de-a6a0-48f1-8ae3-8b530ad08da9"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LengthInSeconds" ma:index="16" nillable="true" ma:displayName="Length (seconds)" ma:internalName="MediaLengthInSeconds" ma:readOnly="true">
      <xsd:simpleType>
        <xsd:restriction base="dms:Unknown"/>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30025a3b-a536-4b9d-a125-5a03f27ed733" ma:termSetId="09814cd3-568e-fe90-9814-8d621ff8fb84" ma:anchorId="fba54fb3-c3e1-fe81-a776-ca4b69148c4d" ma:open="true" ma:isKeyword="false">
      <xsd:complexType>
        <xsd:sequence>
          <xsd:element ref="pc:Terms" minOccurs="0" maxOccurs="1"/>
        </xsd:sequence>
      </xsd:complexType>
    </xsd:element>
    <xsd:element name="MediaServiceLocation" ma:index="23"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254EAD3-EAE6-42E1-B879-81C461CE5E84}"/>
</file>

<file path=customXml/itemProps2.xml><?xml version="1.0" encoding="utf-8"?>
<ds:datastoreItem xmlns:ds="http://schemas.openxmlformats.org/officeDocument/2006/customXml" ds:itemID="{AEF38DA6-3147-4FC6-8CF5-3DFED8F6C016}"/>
</file>

<file path=docProps/app.xml><?xml version="1.0" encoding="utf-8"?>
<Properties xmlns="http://schemas.openxmlformats.org/officeDocument/2006/extended-properties" xmlns:vt="http://schemas.openxmlformats.org/officeDocument/2006/docPropsVTypes">
  <TotalTime>37</TotalTime>
  <Words>4812</Words>
  <Application>Microsoft Office PowerPoint</Application>
  <PresentationFormat>On-screen Show (4:3)</PresentationFormat>
  <Paragraphs>766</Paragraphs>
  <Slides>115</Slides>
  <Notes>72</Notes>
  <HiddenSlides>1</HiddenSlides>
  <MMClips>0</MMClips>
  <ScaleCrop>false</ScaleCrop>
  <HeadingPairs>
    <vt:vector size="4" baseType="variant">
      <vt:variant>
        <vt:lpstr>Theme</vt:lpstr>
      </vt:variant>
      <vt:variant>
        <vt:i4>1</vt:i4>
      </vt:variant>
      <vt:variant>
        <vt:lpstr>Slide Titles</vt:lpstr>
      </vt:variant>
      <vt:variant>
        <vt:i4>115</vt:i4>
      </vt:variant>
    </vt:vector>
  </HeadingPairs>
  <TitlesOfParts>
    <vt:vector size="116" baseType="lpstr">
      <vt:lpstr>Office Theme</vt:lpstr>
      <vt:lpstr>LAND USE OFFICALS TRAINING</vt:lpstr>
      <vt:lpstr>WHAT’S IT ALL ABOUT?</vt:lpstr>
      <vt:lpstr>OUR GOALS FOR TODAY</vt:lpstr>
      <vt:lpstr>Introduction </vt:lpstr>
      <vt:lpstr>ESTABLISHED AUTHORITY</vt:lpstr>
      <vt:lpstr>ESTABLISHED AUTHORITY</vt:lpstr>
      <vt:lpstr>ESTABLISHED AUTHORITY</vt:lpstr>
      <vt:lpstr>Purposeful Planning &amp; zoning Regulations</vt:lpstr>
      <vt:lpstr>ZONING IS . . . </vt:lpstr>
      <vt:lpstr>How It Works</vt:lpstr>
      <vt:lpstr>Definitions</vt:lpstr>
      <vt:lpstr>Uses</vt:lpstr>
      <vt:lpstr>Uses</vt:lpstr>
      <vt:lpstr>Special Use Permits</vt:lpstr>
      <vt:lpstr>Temporary Use Permits</vt:lpstr>
      <vt:lpstr>Development Standards</vt:lpstr>
      <vt:lpstr>Other Stuff </vt:lpstr>
      <vt:lpstr>Non-Conformities</vt:lpstr>
      <vt:lpstr>Nonconforming Structures</vt:lpstr>
      <vt:lpstr>Nonconforming Structures</vt:lpstr>
      <vt:lpstr>Modifications to  Non-Conformities</vt:lpstr>
      <vt:lpstr>Grandfathered Rights</vt:lpstr>
      <vt:lpstr>Variances</vt:lpstr>
      <vt:lpstr>Variances</vt:lpstr>
      <vt:lpstr>Variances (Cont.)</vt:lpstr>
      <vt:lpstr>The Zoning Map</vt:lpstr>
      <vt:lpstr>Appeals</vt:lpstr>
      <vt:lpstr>Appeals</vt:lpstr>
      <vt:lpstr>Litigation</vt:lpstr>
      <vt:lpstr>LIFE IN THE FAST LANE, OR LIVING AND WORKING AFTER APPOINTMENT</vt:lpstr>
      <vt:lpstr>TEAMWORK</vt:lpstr>
      <vt:lpstr>TEAMWORK</vt:lpstr>
      <vt:lpstr>ZEALOTS</vt:lpstr>
      <vt:lpstr>ZEALOTS</vt:lpstr>
      <vt:lpstr>BEING A GOOD TEAM MEMBER</vt:lpstr>
      <vt:lpstr>PERSONALITIES</vt:lpstr>
      <vt:lpstr>DO UNTO OTHERS</vt:lpstr>
      <vt:lpstr>DO UNTO OTHERS</vt:lpstr>
      <vt:lpstr>WHAT?</vt:lpstr>
      <vt:lpstr>WHAT?</vt:lpstr>
      <vt:lpstr>IN THE BEGINNING</vt:lpstr>
      <vt:lpstr>COMMISSION RESPONSIBILITIES</vt:lpstr>
      <vt:lpstr>COMMISSION MEMBERS’ RESPONSIBILITIES</vt:lpstr>
      <vt:lpstr>COMMISSION MEMBERS’ RESPONSIBILITIES</vt:lpstr>
      <vt:lpstr>UNDERSTANDING YOUR RESPONSIBILITIES</vt:lpstr>
      <vt:lpstr>Ethics and Public Service</vt:lpstr>
      <vt:lpstr>Public Service-Ethics is Different</vt:lpstr>
      <vt:lpstr>The Importance of Public Perception</vt:lpstr>
      <vt:lpstr>Ethics Laws</vt:lpstr>
      <vt:lpstr>Thinking Beyond Ethics Laws</vt:lpstr>
      <vt:lpstr>Beyond Ethics Laws</vt:lpstr>
      <vt:lpstr>The Ladder of Morality</vt:lpstr>
      <vt:lpstr>Ethics = Values</vt:lpstr>
      <vt:lpstr>Trustworthiness</vt:lpstr>
      <vt:lpstr>Loyalty</vt:lpstr>
      <vt:lpstr>Responsibility</vt:lpstr>
      <vt:lpstr>Respect</vt:lpstr>
      <vt:lpstr>Fairness</vt:lpstr>
      <vt:lpstr>Compassion</vt:lpstr>
      <vt:lpstr>Questions to Ask</vt:lpstr>
      <vt:lpstr> Additional Helpful Questions</vt:lpstr>
      <vt:lpstr>Final Analysis</vt:lpstr>
      <vt:lpstr>Some Traps to Avoid</vt:lpstr>
      <vt:lpstr>Key Lessons</vt:lpstr>
      <vt:lpstr>COORDINATION WITH GOVERNING BODY </vt:lpstr>
      <vt:lpstr>COMMISSIONS’ ROLE</vt:lpstr>
      <vt:lpstr>COMMUNICATIONS FROM GOVERNING BODY</vt:lpstr>
      <vt:lpstr>COMMUNICATIONS TO THE GOVERNING BODY</vt:lpstr>
      <vt:lpstr>RESPONSIBILITIES OF STAFF </vt:lpstr>
      <vt:lpstr>RESPONSIBILITIES OF STAFF</vt:lpstr>
      <vt:lpstr>RESPONSIBILITIES OF STAFF</vt:lpstr>
      <vt:lpstr>RESPONSIBILITIES OF STAFF</vt:lpstr>
      <vt:lpstr>The Relationship between Assigned Staff and the Commission </vt:lpstr>
      <vt:lpstr>AVOIDING PROBLEMS WITH ASSIGNED STAFF</vt:lpstr>
      <vt:lpstr>AVOIDING PROBLEMS WITH ASSIGNED STAFF</vt:lpstr>
      <vt:lpstr>OTHER CONSIDERATIONS</vt:lpstr>
      <vt:lpstr>OTHER CONSIDERATIONS</vt:lpstr>
      <vt:lpstr>Public Meeting or Public Hearing:  What is the Difference?</vt:lpstr>
      <vt:lpstr>INITIAL CONSIDERATIONS</vt:lpstr>
      <vt:lpstr>Legislative Decision Making</vt:lpstr>
      <vt:lpstr>Quasi-judicial Decision Making</vt:lpstr>
      <vt:lpstr>Quasi-judicial Decision Making</vt:lpstr>
      <vt:lpstr>LEGISLATIVE DECISION MAKING</vt:lpstr>
      <vt:lpstr>Notice </vt:lpstr>
      <vt:lpstr>Notice</vt:lpstr>
      <vt:lpstr>Minutes</vt:lpstr>
      <vt:lpstr>The Law that Applies</vt:lpstr>
      <vt:lpstr>Role of Commission Member</vt:lpstr>
      <vt:lpstr>Procedural Requirements</vt:lpstr>
      <vt:lpstr>Quasi- Judicial Proceedings</vt:lpstr>
      <vt:lpstr>Role of Commission Member</vt:lpstr>
      <vt:lpstr>Procedural Due Process</vt:lpstr>
      <vt:lpstr>Substantive Due Process</vt:lpstr>
      <vt:lpstr>Notice</vt:lpstr>
      <vt:lpstr>Minutes</vt:lpstr>
      <vt:lpstr>What  does this Mean?</vt:lpstr>
      <vt:lpstr>What  does this Mean?</vt:lpstr>
      <vt:lpstr>Swearing of Witnesses </vt:lpstr>
      <vt:lpstr>Procedure</vt:lpstr>
      <vt:lpstr>Procedure</vt:lpstr>
      <vt:lpstr>Procedure</vt:lpstr>
      <vt:lpstr>Procedure</vt:lpstr>
      <vt:lpstr>Cross Examination </vt:lpstr>
      <vt:lpstr>Cross Examination</vt:lpstr>
      <vt:lpstr>Ex Parte Communications </vt:lpstr>
      <vt:lpstr>Ex parte communication may include </vt:lpstr>
      <vt:lpstr>Why are Ex Parte communications are prohibited?</vt:lpstr>
      <vt:lpstr>Why are Ex Parte communications are prohibited?</vt:lpstr>
      <vt:lpstr>Making its Decision</vt:lpstr>
      <vt:lpstr>Making its Decision</vt:lpstr>
      <vt:lpstr>Written Order</vt:lpstr>
      <vt:lpstr>Findings of Fact</vt:lpstr>
      <vt:lpstr>Preparation of Findings of Fact</vt:lpstr>
      <vt:lpstr>Findings of Fact</vt:lpstr>
      <vt:lpstr>Questions?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LAND USE OFFICALS TRAINING</dc:title>
  <dc:creator>Williams, Brennon</dc:creator>
  <cp:lastModifiedBy>Williams, Brennon</cp:lastModifiedBy>
  <cp:revision>4</cp:revision>
  <dcterms:created xsi:type="dcterms:W3CDTF">2023-04-28T15:52:03Z</dcterms:created>
  <dcterms:modified xsi:type="dcterms:W3CDTF">2023-04-28T16:29:28Z</dcterms:modified>
</cp:coreProperties>
</file>